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3" r:id="rId2"/>
    <p:sldMasterId id="2147483709" r:id="rId3"/>
    <p:sldMasterId id="2147483729" r:id="rId4"/>
    <p:sldMasterId id="2147483781" r:id="rId5"/>
    <p:sldMasterId id="2147483801" r:id="rId6"/>
    <p:sldMasterId id="2147483745" r:id="rId7"/>
    <p:sldMasterId id="2147483765" r:id="rId8"/>
  </p:sldMasterIdLst>
  <p:notesMasterIdLst>
    <p:notesMasterId r:id="rId53"/>
  </p:notesMasterIdLst>
  <p:handoutMasterIdLst>
    <p:handoutMasterId r:id="rId54"/>
  </p:handoutMasterIdLst>
  <p:sldIdLst>
    <p:sldId id="290" r:id="rId9"/>
    <p:sldId id="287" r:id="rId10"/>
    <p:sldId id="351" r:id="rId11"/>
    <p:sldId id="354" r:id="rId12"/>
    <p:sldId id="279" r:id="rId13"/>
    <p:sldId id="344" r:id="rId14"/>
    <p:sldId id="353" r:id="rId15"/>
    <p:sldId id="352" r:id="rId16"/>
    <p:sldId id="349" r:id="rId17"/>
    <p:sldId id="362" r:id="rId18"/>
    <p:sldId id="339" r:id="rId19"/>
    <p:sldId id="359" r:id="rId20"/>
    <p:sldId id="357" r:id="rId21"/>
    <p:sldId id="375" r:id="rId22"/>
    <p:sldId id="370" r:id="rId23"/>
    <p:sldId id="387" r:id="rId24"/>
    <p:sldId id="360" r:id="rId25"/>
    <p:sldId id="371" r:id="rId26"/>
    <p:sldId id="388" r:id="rId27"/>
    <p:sldId id="367" r:id="rId28"/>
    <p:sldId id="361" r:id="rId29"/>
    <p:sldId id="372" r:id="rId30"/>
    <p:sldId id="364" r:id="rId31"/>
    <p:sldId id="373" r:id="rId32"/>
    <p:sldId id="389" r:id="rId33"/>
    <p:sldId id="363" r:id="rId34"/>
    <p:sldId id="365" r:id="rId35"/>
    <p:sldId id="374" r:id="rId36"/>
    <p:sldId id="358" r:id="rId37"/>
    <p:sldId id="385" r:id="rId38"/>
    <p:sldId id="384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6" r:id="rId48"/>
    <p:sldId id="391" r:id="rId49"/>
    <p:sldId id="390" r:id="rId50"/>
    <p:sldId id="355" r:id="rId51"/>
    <p:sldId id="366" r:id="rId52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599" userDrawn="1">
          <p15:clr>
            <a:srgbClr val="A4A3A4"/>
          </p15:clr>
        </p15:guide>
        <p15:guide id="3" pos="2160" userDrawn="1">
          <p15:clr>
            <a:srgbClr val="A4A3A4"/>
          </p15:clr>
        </p15:guide>
        <p15:guide id="4" pos="4202" userDrawn="1">
          <p15:clr>
            <a:srgbClr val="A4A3A4"/>
          </p15:clr>
        </p15:guide>
        <p15:guide id="5" pos="1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4614" autoAdjust="0"/>
  </p:normalViewPr>
  <p:slideViewPr>
    <p:cSldViewPr showGuides="1">
      <p:cViewPr varScale="1">
        <p:scale>
          <a:sx n="195" d="100"/>
          <a:sy n="195" d="100"/>
        </p:scale>
        <p:origin x="2496" y="168"/>
      </p:cViewPr>
      <p:guideLst>
        <p:guide orient="horz" pos="1620"/>
        <p:guide orient="horz" pos="599"/>
        <p:guide pos="2160"/>
        <p:guide pos="4202"/>
        <p:guide pos="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Personal/Revolut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Personal/Revolut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Personal/Revolut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Personal/Revolution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ek003/Documents/GPUHackathon/AMDHackathon/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TOPAZ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CLEAN!$Q$14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CLEAN!$R$13:$S$13</c:f>
              <c:strCache>
                <c:ptCount val="2"/>
                <c:pt idx="0">
                  <c:v>findPeak</c:v>
                </c:pt>
                <c:pt idx="1">
                  <c:v>subtractPSF</c:v>
                </c:pt>
              </c:strCache>
            </c:strRef>
          </c:cat>
          <c:val>
            <c:numRef>
              <c:f>CLEAN!$R$14:$S$14</c:f>
              <c:numCache>
                <c:formatCode>General</c:formatCode>
                <c:ptCount val="2"/>
                <c:pt idx="0">
                  <c:v>1943</c:v>
                </c:pt>
                <c:pt idx="1">
                  <c:v>144.79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0-AC46-8A6D-1F50DD18F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5813023"/>
        <c:axId val="202407888"/>
      </c:barChart>
      <c:catAx>
        <c:axId val="78581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07888"/>
        <c:crosses val="autoZero"/>
        <c:auto val="1"/>
        <c:lblAlgn val="ctr"/>
        <c:lblOffset val="100"/>
        <c:noMultiLvlLbl val="0"/>
      </c:catAx>
      <c:valAx>
        <c:axId val="20240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13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Runtime (</a:t>
            </a:r>
            <a:r>
              <a:rPr lang="en-US" dirty="0" err="1"/>
              <a:t>ms</a:t>
            </a:r>
            <a:r>
              <a:rPr lang="en-US" dirty="0"/>
              <a:t>) on Mulan – Day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14633348773351"/>
          <c:y val="0.21595886820765289"/>
          <c:w val="0.82013811215879107"/>
          <c:h val="0.6065341171875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CLEAN!$Q$17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CLEAN!$R$16:$S$16</c:f>
              <c:strCache>
                <c:ptCount val="2"/>
                <c:pt idx="0">
                  <c:v>findPeak</c:v>
                </c:pt>
                <c:pt idx="1">
                  <c:v>subtractPSF</c:v>
                </c:pt>
              </c:strCache>
            </c:strRef>
          </c:cat>
          <c:val>
            <c:numRef>
              <c:f>CLEAN!$R$17:$S$17</c:f>
              <c:numCache>
                <c:formatCode>General</c:formatCode>
                <c:ptCount val="2"/>
                <c:pt idx="0">
                  <c:v>2121.41</c:v>
                </c:pt>
                <c:pt idx="1">
                  <c:v>129.04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CA-BA4E-919B-76B057BD5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74847"/>
        <c:axId val="785871375"/>
      </c:barChart>
      <c:catAx>
        <c:axId val="116897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71375"/>
        <c:crosses val="autoZero"/>
        <c:auto val="1"/>
        <c:lblAlgn val="ctr"/>
        <c:lblOffset val="100"/>
        <c:noMultiLvlLbl val="0"/>
      </c:catAx>
      <c:valAx>
        <c:axId val="78587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97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Runtime (</a:t>
            </a:r>
            <a:r>
              <a:rPr lang="en-GB" dirty="0" err="1"/>
              <a:t>ms</a:t>
            </a:r>
            <a:r>
              <a:rPr lang="en-GB" dirty="0"/>
              <a:t>) on Mulan - Day 5</a:t>
            </a:r>
          </a:p>
        </c:rich>
      </c:tx>
      <c:layout>
        <c:manualLayout>
          <c:xMode val="edge"/>
          <c:yMode val="edge"/>
          <c:x val="0.15782425141167891"/>
          <c:y val="4.40923230752138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CLEAN!$AA$7:$AA$9</c:f>
              <c:strCache>
                <c:ptCount val="3"/>
                <c:pt idx="0">
                  <c:v>subtractPSF</c:v>
                </c:pt>
                <c:pt idx="1">
                  <c:v>findPeak1</c:v>
                </c:pt>
                <c:pt idx="2">
                  <c:v>findPeak2</c:v>
                </c:pt>
              </c:strCache>
            </c:strRef>
          </c:cat>
          <c:val>
            <c:numRef>
              <c:f>CLEAN!$AB$7:$AB$9</c:f>
              <c:numCache>
                <c:formatCode>General</c:formatCode>
                <c:ptCount val="3"/>
                <c:pt idx="0">
                  <c:v>129.04</c:v>
                </c:pt>
                <c:pt idx="1">
                  <c:v>101.30568</c:v>
                </c:pt>
                <c:pt idx="2">
                  <c:v>4.1889560000000001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12-9240-B9ED-B7D63B0CE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0122656"/>
        <c:axId val="202627168"/>
      </c:barChart>
      <c:catAx>
        <c:axId val="38012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627168"/>
        <c:crosses val="autoZero"/>
        <c:auto val="1"/>
        <c:lblAlgn val="ctr"/>
        <c:lblOffset val="100"/>
        <c:noMultiLvlLbl val="0"/>
      </c:catAx>
      <c:valAx>
        <c:axId val="20262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12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Sheet1!$U$44</c:f>
              <c:strCache>
                <c:ptCount val="1"/>
                <c:pt idx="0">
                  <c:v>Measured Speedup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Sheet1!$T$45:$T$46</c:f>
              <c:strCache>
                <c:ptCount val="2"/>
                <c:pt idx="0">
                  <c:v>1024x1024</c:v>
                </c:pt>
                <c:pt idx="1">
                  <c:v>4096x4096</c:v>
                </c:pt>
              </c:strCache>
            </c:strRef>
          </c:cat>
          <c:val>
            <c:numRef>
              <c:f>Sheet1!$U$45:$U$46</c:f>
              <c:numCache>
                <c:formatCode>General</c:formatCode>
                <c:ptCount val="2"/>
                <c:pt idx="0">
                  <c:v>6.5620000000000003</c:v>
                </c:pt>
                <c:pt idx="1">
                  <c:v>29.081669999999999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12-2B49-9148-4677BBFF9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8589343"/>
        <c:axId val="1123473055"/>
      </c:barChart>
      <c:catAx>
        <c:axId val="6685893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System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3473055"/>
        <c:crosses val="autoZero"/>
        <c:auto val="1"/>
        <c:lblAlgn val="ctr"/>
        <c:lblOffset val="100"/>
        <c:noMultiLvlLbl val="0"/>
      </c:catAx>
      <c:valAx>
        <c:axId val="11234730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85893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V100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Degridding!$I$25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Degridding!$J$24:$K$24</c:f>
              <c:strCache>
                <c:ptCount val="2"/>
                <c:pt idx="0">
                  <c:v>version0</c:v>
                </c:pt>
                <c:pt idx="1">
                  <c:v>version1</c:v>
                </c:pt>
              </c:strCache>
            </c:strRef>
          </c:cat>
          <c:val>
            <c:numRef>
              <c:f>Degridding!$J$25:$K$25</c:f>
              <c:numCache>
                <c:formatCode>General</c:formatCode>
                <c:ptCount val="2"/>
                <c:pt idx="0">
                  <c:v>5477.29</c:v>
                </c:pt>
                <c:pt idx="1">
                  <c:v>2206.44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14-DF46-B958-760396474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55247"/>
        <c:axId val="202970064"/>
      </c:barChart>
      <c:catAx>
        <c:axId val="1168955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970064"/>
        <c:crosses val="autoZero"/>
        <c:auto val="1"/>
        <c:lblAlgn val="ctr"/>
        <c:lblOffset val="100"/>
        <c:noMultiLvlLbl val="0"/>
      </c:catAx>
      <c:valAx>
        <c:axId val="202970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955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MI100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Degridding!$I$28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Degridding!$J$27:$K$27</c:f>
              <c:strCache>
                <c:ptCount val="2"/>
                <c:pt idx="0">
                  <c:v>version0</c:v>
                </c:pt>
                <c:pt idx="1">
                  <c:v>version1</c:v>
                </c:pt>
              </c:strCache>
            </c:strRef>
          </c:cat>
          <c:val>
            <c:numRef>
              <c:f>Degridding!$J$28:$K$28</c:f>
              <c:numCache>
                <c:formatCode>General</c:formatCode>
                <c:ptCount val="2"/>
                <c:pt idx="0">
                  <c:v>4909.83</c:v>
                </c:pt>
                <c:pt idx="1">
                  <c:v>2264.3000000000002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04-7E43-ABE9-414B196E38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132256"/>
        <c:axId val="400457504"/>
      </c:barChart>
      <c:catAx>
        <c:axId val="20313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457504"/>
        <c:crosses val="autoZero"/>
        <c:auto val="1"/>
        <c:lblAlgn val="ctr"/>
        <c:lblOffset val="100"/>
        <c:noMultiLvlLbl val="0"/>
      </c:catAx>
      <c:valAx>
        <c:axId val="400457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13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Sheet1!$R$235</c:f>
              <c:strCache>
                <c:ptCount val="1"/>
                <c:pt idx="0">
                  <c:v>Speedup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Sheet1!$O$236:$O$243</c:f>
              <c:numCache>
                <c:formatCode>#,##0</c:formatCode>
                <c:ptCount val="8"/>
                <c:pt idx="0">
                  <c:v>131072</c:v>
                </c:pt>
                <c:pt idx="1">
                  <c:v>262144</c:v>
                </c:pt>
                <c:pt idx="2">
                  <c:v>524288</c:v>
                </c:pt>
                <c:pt idx="3">
                  <c:v>1048576</c:v>
                </c:pt>
                <c:pt idx="4">
                  <c:v>2097152</c:v>
                </c:pt>
                <c:pt idx="5">
                  <c:v>4194304</c:v>
                </c:pt>
                <c:pt idx="6">
                  <c:v>8388608</c:v>
                </c:pt>
                <c:pt idx="7">
                  <c:v>16777216</c:v>
                </c:pt>
              </c:numCache>
            </c:numRef>
          </c:xVal>
          <c:yVal>
            <c:numRef>
              <c:f>Sheet1!$R$236:$R$243</c:f>
              <c:numCache>
                <c:formatCode>General</c:formatCode>
                <c:ptCount val="8"/>
                <c:pt idx="0">
                  <c:v>12.15</c:v>
                </c:pt>
                <c:pt idx="1">
                  <c:v>23.2</c:v>
                </c:pt>
                <c:pt idx="2">
                  <c:v>43.56</c:v>
                </c:pt>
                <c:pt idx="3">
                  <c:v>79.14</c:v>
                </c:pt>
                <c:pt idx="4">
                  <c:v>183.06</c:v>
                </c:pt>
                <c:pt idx="5">
                  <c:v>201.46</c:v>
                </c:pt>
                <c:pt idx="6">
                  <c:v>232.33</c:v>
                </c:pt>
                <c:pt idx="7">
                  <c:v>309.60000000000002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B8-AF41-96CF-451142F84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7257071"/>
        <c:axId val="627875792"/>
      </c:scatterChart>
      <c:valAx>
        <c:axId val="127725707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Data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875792"/>
        <c:crosses val="autoZero"/>
        <c:crossBetween val="midCat"/>
      </c:valAx>
      <c:valAx>
        <c:axId val="62787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257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v>CPU Runtime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Sheet1!$O$236:$O$243</c:f>
              <c:numCache>
                <c:formatCode>#,##0</c:formatCode>
                <c:ptCount val="8"/>
                <c:pt idx="0">
                  <c:v>131072</c:v>
                </c:pt>
                <c:pt idx="1">
                  <c:v>262144</c:v>
                </c:pt>
                <c:pt idx="2">
                  <c:v>524288</c:v>
                </c:pt>
                <c:pt idx="3">
                  <c:v>1048576</c:v>
                </c:pt>
                <c:pt idx="4">
                  <c:v>2097152</c:v>
                </c:pt>
                <c:pt idx="5">
                  <c:v>4194304</c:v>
                </c:pt>
                <c:pt idx="6">
                  <c:v>8388608</c:v>
                </c:pt>
                <c:pt idx="7">
                  <c:v>16777216</c:v>
                </c:pt>
              </c:numCache>
            </c:numRef>
          </c:xVal>
          <c:yVal>
            <c:numRef>
              <c:f>Sheet1!$Q$236:$Q$243</c:f>
              <c:numCache>
                <c:formatCode>General</c:formatCode>
                <c:ptCount val="8"/>
                <c:pt idx="0">
                  <c:v>7.7128100000000002</c:v>
                </c:pt>
                <c:pt idx="1">
                  <c:v>15.1023</c:v>
                </c:pt>
                <c:pt idx="2">
                  <c:v>30.162500000000001</c:v>
                </c:pt>
                <c:pt idx="3">
                  <c:v>60.219000000000001</c:v>
                </c:pt>
                <c:pt idx="4">
                  <c:v>120.64100000000001</c:v>
                </c:pt>
                <c:pt idx="5">
                  <c:v>240.83199999999999</c:v>
                </c:pt>
                <c:pt idx="6">
                  <c:v>482.88400000000001</c:v>
                </c:pt>
                <c:pt idx="7">
                  <c:v>964.39740000000006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F5-7E4E-BE5B-5568F1DF28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7257071"/>
        <c:axId val="627875792"/>
      </c:scatterChart>
      <c:valAx>
        <c:axId val="1277257071"/>
        <c:scaling>
          <c:orientation val="minMax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Data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875792"/>
        <c:crosses val="autoZero"/>
        <c:crossBetween val="midCat"/>
      </c:valAx>
      <c:valAx>
        <c:axId val="62787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aseline="0"/>
                  <a:t>C</a:t>
                </a:r>
                <a:r>
                  <a:rPr lang="en-GB"/>
                  <a:t>PU degrid runtime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257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Sheet1!$R$235</c:f>
              <c:strCache>
                <c:ptCount val="1"/>
                <c:pt idx="0">
                  <c:v>Speedup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Sheet1!$X$237:$X$249</c:f>
              <c:numCache>
                <c:formatCode>#,##0</c:formatCode>
                <c:ptCount val="13"/>
                <c:pt idx="0">
                  <c:v>131072</c:v>
                </c:pt>
                <c:pt idx="1">
                  <c:v>262144</c:v>
                </c:pt>
                <c:pt idx="2">
                  <c:v>524288</c:v>
                </c:pt>
                <c:pt idx="3">
                  <c:v>1048576</c:v>
                </c:pt>
                <c:pt idx="4">
                  <c:v>2097152</c:v>
                </c:pt>
                <c:pt idx="5">
                  <c:v>4194304</c:v>
                </c:pt>
                <c:pt idx="6">
                  <c:v>8388608</c:v>
                </c:pt>
                <c:pt idx="7">
                  <c:v>16777216</c:v>
                </c:pt>
                <c:pt idx="8">
                  <c:v>33554432</c:v>
                </c:pt>
                <c:pt idx="9">
                  <c:v>67108864</c:v>
                </c:pt>
                <c:pt idx="10">
                  <c:v>134217728</c:v>
                </c:pt>
                <c:pt idx="11">
                  <c:v>268435456</c:v>
                </c:pt>
                <c:pt idx="12">
                  <c:v>536870912</c:v>
                </c:pt>
              </c:numCache>
            </c:numRef>
          </c:xVal>
          <c:yVal>
            <c:numRef>
              <c:f>Sheet1!$AA$237:$AA$249</c:f>
              <c:numCache>
                <c:formatCode>0.00</c:formatCode>
                <c:ptCount val="13"/>
                <c:pt idx="0">
                  <c:v>12.15</c:v>
                </c:pt>
                <c:pt idx="1">
                  <c:v>23.2</c:v>
                </c:pt>
                <c:pt idx="2">
                  <c:v>43.56</c:v>
                </c:pt>
                <c:pt idx="3">
                  <c:v>79.14</c:v>
                </c:pt>
                <c:pt idx="4">
                  <c:v>183.06</c:v>
                </c:pt>
                <c:pt idx="5">
                  <c:v>201.46</c:v>
                </c:pt>
                <c:pt idx="6">
                  <c:v>232.33</c:v>
                </c:pt>
                <c:pt idx="7">
                  <c:v>309.60000000000002</c:v>
                </c:pt>
                <c:pt idx="8">
                  <c:v>386.21031227640083</c:v>
                </c:pt>
                <c:pt idx="9">
                  <c:v>409.59032058559052</c:v>
                </c:pt>
                <c:pt idx="10">
                  <c:v>428.08444299855739</c:v>
                </c:pt>
                <c:pt idx="11">
                  <c:v>429.3769827072789</c:v>
                </c:pt>
                <c:pt idx="12">
                  <c:v>423.01114326693545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C6-7643-9028-662F1B9DE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7257071"/>
        <c:axId val="627875792"/>
      </c:scatterChart>
      <c:valAx>
        <c:axId val="1277257071"/>
        <c:scaling>
          <c:logBase val="10"/>
          <c:orientation val="minMax"/>
          <c:min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Data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7875792"/>
        <c:crosses val="autoZero"/>
        <c:crossBetween val="midCat"/>
      </c:valAx>
      <c:valAx>
        <c:axId val="62787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Speedup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725707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V100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Gridding!$C$23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Gridding!$D$22:$E$22</c:f>
              <c:strCache>
                <c:ptCount val="2"/>
                <c:pt idx="0">
                  <c:v>version0</c:v>
                </c:pt>
                <c:pt idx="1">
                  <c:v>version1</c:v>
                </c:pt>
              </c:strCache>
            </c:strRef>
          </c:cat>
          <c:val>
            <c:numRef>
              <c:f>Gridding!$D$23:$E$23</c:f>
              <c:numCache>
                <c:formatCode>General</c:formatCode>
                <c:ptCount val="2"/>
                <c:pt idx="0">
                  <c:v>22003.8</c:v>
                </c:pt>
                <c:pt idx="1">
                  <c:v>5441.3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F-724B-8ECD-9771D99936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9541680"/>
        <c:axId val="458169968"/>
      </c:barChart>
      <c:catAx>
        <c:axId val="399541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169968"/>
        <c:crosses val="autoZero"/>
        <c:auto val="1"/>
        <c:lblAlgn val="ctr"/>
        <c:lblOffset val="100"/>
        <c:noMultiLvlLbl val="0"/>
      </c:catAx>
      <c:valAx>
        <c:axId val="458169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541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TOPAZ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CLEAN!$Q$14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CLEAN!$R$13:$S$13</c:f>
              <c:strCache>
                <c:ptCount val="2"/>
                <c:pt idx="0">
                  <c:v>findPeak</c:v>
                </c:pt>
                <c:pt idx="1">
                  <c:v>subtractPSF</c:v>
                </c:pt>
              </c:strCache>
            </c:strRef>
          </c:cat>
          <c:val>
            <c:numRef>
              <c:f>CLEAN!$R$14:$S$14</c:f>
              <c:numCache>
                <c:formatCode>General</c:formatCode>
                <c:ptCount val="2"/>
                <c:pt idx="0">
                  <c:v>1943</c:v>
                </c:pt>
                <c:pt idx="1">
                  <c:v>144.79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90-AC46-8A6D-1F50DD18F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5813023"/>
        <c:axId val="202407888"/>
      </c:barChart>
      <c:catAx>
        <c:axId val="78581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407888"/>
        <c:crosses val="autoZero"/>
        <c:auto val="1"/>
        <c:lblAlgn val="ctr"/>
        <c:lblOffset val="100"/>
        <c:noMultiLvlLbl val="0"/>
      </c:catAx>
      <c:valAx>
        <c:axId val="20240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130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Runtime (ms) on MULAN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CLEAN!$Q$17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CLEAN!$R$16:$S$16</c:f>
              <c:strCache>
                <c:ptCount val="2"/>
                <c:pt idx="0">
                  <c:v>findPeak</c:v>
                </c:pt>
                <c:pt idx="1">
                  <c:v>subtractPSF</c:v>
                </c:pt>
              </c:strCache>
            </c:strRef>
          </c:cat>
          <c:val>
            <c:numRef>
              <c:f>CLEAN!$R$17:$S$17</c:f>
              <c:numCache>
                <c:formatCode>General</c:formatCode>
                <c:ptCount val="2"/>
                <c:pt idx="0">
                  <c:v>2121.41</c:v>
                </c:pt>
                <c:pt idx="1">
                  <c:v>129.04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9E-3448-A6FC-0852EC7ECF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74847"/>
        <c:axId val="785871375"/>
      </c:barChart>
      <c:catAx>
        <c:axId val="116897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71375"/>
        <c:crosses val="autoZero"/>
        <c:auto val="1"/>
        <c:lblAlgn val="ctr"/>
        <c:lblOffset val="100"/>
        <c:noMultiLvlLbl val="0"/>
      </c:catAx>
      <c:valAx>
        <c:axId val="78587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97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V100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CLEAN!$Q$20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CLEAN!$R$19:$U$19</c:f>
              <c:strCache>
                <c:ptCount val="4"/>
                <c:pt idx="0">
                  <c:v>version0</c:v>
                </c:pt>
                <c:pt idx="1">
                  <c:v>version1: Step1</c:v>
                </c:pt>
                <c:pt idx="2">
                  <c:v>version1: Step2</c:v>
                </c:pt>
                <c:pt idx="3">
                  <c:v>Step1 + Step2</c:v>
                </c:pt>
              </c:strCache>
            </c:strRef>
          </c:cat>
          <c:val>
            <c:numRef>
              <c:f>CLEAN!$R$20:$U$20</c:f>
              <c:numCache>
                <c:formatCode>General</c:formatCode>
                <c:ptCount val="4"/>
                <c:pt idx="0">
                  <c:v>1943</c:v>
                </c:pt>
                <c:pt idx="1">
                  <c:v>101.30568</c:v>
                </c:pt>
                <c:pt idx="2">
                  <c:v>4.1889560000000001</c:v>
                </c:pt>
                <c:pt idx="3">
                  <c:v>105.494636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9-8540-AA9B-0CD87E274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8560799"/>
        <c:axId val="1208562447"/>
      </c:barChart>
      <c:catAx>
        <c:axId val="12085607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562447"/>
        <c:crosses val="autoZero"/>
        <c:auto val="1"/>
        <c:lblAlgn val="ctr"/>
        <c:lblOffset val="100"/>
        <c:noMultiLvlLbl val="0"/>
      </c:catAx>
      <c:valAx>
        <c:axId val="120856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8560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MI100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CLEAN!$Q$23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CLEAN!$R$22:$U$22</c:f>
              <c:strCache>
                <c:ptCount val="4"/>
                <c:pt idx="0">
                  <c:v>version0</c:v>
                </c:pt>
                <c:pt idx="1">
                  <c:v>version1: Step1</c:v>
                </c:pt>
                <c:pt idx="2">
                  <c:v>version1: Step2</c:v>
                </c:pt>
                <c:pt idx="3">
                  <c:v>Step1 + Step2</c:v>
                </c:pt>
              </c:strCache>
            </c:strRef>
          </c:cat>
          <c:val>
            <c:numRef>
              <c:f>CLEAN!$R$23:$U$23</c:f>
              <c:numCache>
                <c:formatCode>General</c:formatCode>
                <c:ptCount val="4"/>
                <c:pt idx="0">
                  <c:v>2121.41</c:v>
                </c:pt>
                <c:pt idx="1">
                  <c:v>101.26</c:v>
                </c:pt>
                <c:pt idx="2">
                  <c:v>5.2413999999999996</c:v>
                </c:pt>
                <c:pt idx="3">
                  <c:v>106.5014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AD-8C4C-A651-789FF49099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23771328"/>
        <c:axId val="2012209552"/>
      </c:barChart>
      <c:catAx>
        <c:axId val="102377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209552"/>
        <c:crosses val="autoZero"/>
        <c:auto val="1"/>
        <c:lblAlgn val="ctr"/>
        <c:lblOffset val="100"/>
        <c:noMultiLvlLbl val="0"/>
      </c:catAx>
      <c:valAx>
        <c:axId val="2012209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377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Runtime (</a:t>
            </a:r>
            <a:r>
              <a:rPr lang="en-US" dirty="0" err="1"/>
              <a:t>ms</a:t>
            </a:r>
            <a:r>
              <a:rPr lang="en-US" dirty="0"/>
              <a:t>) on Mulan – Day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14633348773351"/>
          <c:y val="0.21595886820765289"/>
          <c:w val="0.82013811215879107"/>
          <c:h val="0.6065341171875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CLEAN!$Q$17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CLEAN!$R$16:$S$16</c:f>
              <c:strCache>
                <c:ptCount val="2"/>
                <c:pt idx="0">
                  <c:v>findPeak</c:v>
                </c:pt>
                <c:pt idx="1">
                  <c:v>subtractPSF</c:v>
                </c:pt>
              </c:strCache>
            </c:strRef>
          </c:cat>
          <c:val>
            <c:numRef>
              <c:f>CLEAN!$R$17:$S$17</c:f>
              <c:numCache>
                <c:formatCode>General</c:formatCode>
                <c:ptCount val="2"/>
                <c:pt idx="0">
                  <c:v>2121.41</c:v>
                </c:pt>
                <c:pt idx="1">
                  <c:v>129.04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CA-BA4E-919B-76B057BD5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74847"/>
        <c:axId val="785871375"/>
      </c:barChart>
      <c:catAx>
        <c:axId val="116897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71375"/>
        <c:crosses val="autoZero"/>
        <c:auto val="1"/>
        <c:lblAlgn val="ctr"/>
        <c:lblOffset val="100"/>
        <c:noMultiLvlLbl val="0"/>
      </c:catAx>
      <c:valAx>
        <c:axId val="78587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97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Mulan - Day 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0122656"/>
        <c:axId val="202627168"/>
      </c:barChart>
      <c:catAx>
        <c:axId val="38012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627168"/>
        <c:crosses val="autoZero"/>
        <c:auto val="1"/>
        <c:lblAlgn val="ctr"/>
        <c:lblOffset val="100"/>
        <c:noMultiLvlLbl val="0"/>
      </c:catAx>
      <c:valAx>
        <c:axId val="20262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12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Runtime (</a:t>
            </a:r>
            <a:r>
              <a:rPr lang="en-US" dirty="0" err="1"/>
              <a:t>ms</a:t>
            </a:r>
            <a:r>
              <a:rPr lang="en-US" dirty="0"/>
              <a:t>) on Mulan – Day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314633348773351"/>
          <c:y val="0.21595886820765289"/>
          <c:w val="0.82013811215879107"/>
          <c:h val="0.606534117187580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CLEAN!$Q$17</c:f>
              <c:strCache>
                <c:ptCount val="1"/>
                <c:pt idx="0">
                  <c:v>Runtime (ms)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CLEAN!$R$16:$S$16</c:f>
              <c:strCache>
                <c:ptCount val="2"/>
                <c:pt idx="0">
                  <c:v>findPeak</c:v>
                </c:pt>
                <c:pt idx="1">
                  <c:v>subtractPSF</c:v>
                </c:pt>
              </c:strCache>
            </c:strRef>
          </c:cat>
          <c:val>
            <c:numRef>
              <c:f>CLEAN!$R$17:$S$17</c:f>
              <c:numCache>
                <c:formatCode>General</c:formatCode>
                <c:ptCount val="2"/>
                <c:pt idx="0">
                  <c:v>2121.41</c:v>
                </c:pt>
                <c:pt idx="1">
                  <c:v>129.04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CA-BA4E-919B-76B057BD5A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68974847"/>
        <c:axId val="785871375"/>
      </c:barChart>
      <c:catAx>
        <c:axId val="116897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5871375"/>
        <c:crosses val="autoZero"/>
        <c:auto val="1"/>
        <c:lblAlgn val="ctr"/>
        <c:lblOffset val="100"/>
        <c:noMultiLvlLbl val="0"/>
      </c:catAx>
      <c:valAx>
        <c:axId val="7858713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974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Runtime (ms) on Mulan - Day 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CLEAN!$AA$7:$AA$9</c:f>
              <c:strCache>
                <c:ptCount val="3"/>
                <c:pt idx="0">
                  <c:v>subtractPSF</c:v>
                </c:pt>
                <c:pt idx="1">
                  <c:v>findPeak1</c:v>
                </c:pt>
                <c:pt idx="2">
                  <c:v>findPeak2</c:v>
                </c:pt>
              </c:strCache>
            </c:strRef>
          </c:cat>
          <c:val>
            <c:numRef>
              <c:f>CLEAN!$AB$7:$AB$9</c:f>
              <c:numCache>
                <c:formatCode>General</c:formatCode>
                <c:ptCount val="3"/>
                <c:pt idx="0">
                  <c:v>129.04</c:v>
                </c:pt>
                <c:pt idx="1">
                  <c:v>101.30568</c:v>
                </c:pt>
                <c:pt idx="2">
                  <c:v>4.1889560000000001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12-9240-B9ED-B7D63B0CE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0122656"/>
        <c:axId val="202627168"/>
      </c:barChart>
      <c:catAx>
        <c:axId val="38012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627168"/>
        <c:crosses val="autoZero"/>
        <c:auto val="1"/>
        <c:lblAlgn val="ctr"/>
        <c:lblOffset val="100"/>
        <c:noMultiLvlLbl val="0"/>
      </c:catAx>
      <c:valAx>
        <c:axId val="202627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122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24/10/2022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Chevron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829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Hyphothesis</a:t>
            </a:r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6752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02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4202" userDrawn="1">
          <p15:clr>
            <a:srgbClr val="FBAE40"/>
          </p15:clr>
        </p15:guide>
        <p15:guide id="4" pos="1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1584176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664794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4752528" cy="359916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082682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EF13475-99FA-4FB1-BE43-8B7E2FCD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67824-90B2-423C-A104-7B42A3839AE2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4108601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4BA75B46-820B-4AB5-B60C-D7A5A036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09FA4-CE84-4CA9-8D11-CD055B81E7A2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07519607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D9626-D491-47A9-A802-D99845B77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6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304256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549B-E060-4412-81C3-BB94DD3BB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46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030" y="609532"/>
            <a:ext cx="3927940" cy="392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697D1B-C821-4CE4-BF7C-7EF317935C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83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87287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88723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36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51006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9955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4197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401303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2409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947235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04391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9869439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44578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715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77552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12A33-5143-4D27-8726-620EB46493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925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D987C-6AE9-4FF7-9BEA-04C245BE07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6076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D5784-F66B-40F0-83D2-1BF211E394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5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2304256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B9C2A-AAD3-4F60-9F59-9074593C8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09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37112" y="582252"/>
            <a:ext cx="223911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EB672-539C-4117-8316-BC1EA7956F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8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5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96695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23844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5888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5021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53015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165229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210155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9329427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1141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4449083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2232248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C0FDF6-AC72-4550-8972-364BE9261C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6205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02413-B9E6-41CE-94F9-890C0EEE13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56" y="4552538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2160240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2929863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24557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D74DD-8811-4FDC-BE93-E2B81BF72D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8C38-2950-4469-BBB3-BE5BB32AC4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D30B07-7303-442F-BF56-90FFDED1A7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2160" userDrawn="1">
          <p15:clr>
            <a:srgbClr val="FBAE40"/>
          </p15:clr>
        </p15:guide>
        <p15:guide id="4" pos="42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1940E5-CFDC-4AE5-B7DE-C1189A627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78DA6-06CD-4ECF-84DB-DE698FD2B1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87162" y="582252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78C67-9B14-4038-8B01-10A5A3171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1776" y="267534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9327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5030" y="609532"/>
            <a:ext cx="3927940" cy="3924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F804D-6C3B-4952-94EE-C6B82388BC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641" y="267494"/>
            <a:ext cx="71959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4202" userDrawn="1">
          <p15:clr>
            <a:srgbClr val="FBAE40"/>
          </p15:clr>
        </p15:guide>
        <p15:guide id="4" pos="119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3648A-0017-4D0A-95A9-13FB7D233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189D6-0E11-4F79-97E3-184BDA7B66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56626" y="4177358"/>
            <a:ext cx="71959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7098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79B453-6AC1-4462-9535-43DFD658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40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3E13CC-C618-422A-A60C-0286973DCC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69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28E6-CF0A-4089-8F38-61F097E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83" y="609532"/>
            <a:ext cx="3924000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779A8-C1BC-46E9-96AF-283E1343F4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5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357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41308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39182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49854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89612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705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83225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9935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13860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580176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249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583878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03600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609078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F76D10F-CBC5-4632-9229-28056CCA2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42601633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3F80C-16B6-4359-9605-701299EA5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1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523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4752528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9BBDB-E7AB-41D2-9CC0-1185A9ECF1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2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4752528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828DFE-E127-414B-8DE1-EE14AABAAB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7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887162" y="582252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38FCCD-A81D-4BFA-8047-C6564808F3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76" y="26753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43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8954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018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44646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10705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54107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38756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32061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49000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2859782"/>
            <a:ext cx="594066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22360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131590"/>
            <a:ext cx="54006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92748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579862"/>
            <a:ext cx="4536504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12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2715766"/>
            <a:ext cx="4536503" cy="576064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647CA-8CB7-49A4-8B4C-E8A4387BF2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461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858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3075807"/>
            <a:ext cx="46800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defRPr sz="900">
                <a:solidFill>
                  <a:schemeClr val="tx1"/>
                </a:solidFill>
              </a:defRPr>
            </a:lvl2pPr>
            <a:lvl3pPr marL="199800" indent="-199800" algn="l">
              <a:lnSpc>
                <a:spcPct val="90000"/>
              </a:lnSpc>
              <a:spcBef>
                <a:spcPts val="0"/>
              </a:spcBef>
              <a:buNone/>
              <a:tabLst>
                <a:tab pos="267300" algn="l"/>
              </a:tabLst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88640" y="4850174"/>
            <a:ext cx="178906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3493-0A5C-4DFA-930F-2FCCD6821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479" y="417735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52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90299C-E7F3-4B92-AD4F-D3E474AA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5383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779662"/>
            <a:ext cx="27003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3651870"/>
            <a:ext cx="2700300" cy="576064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ED8ADBA-A2B2-4FCD-8178-3379F8B8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85D237-105E-4077-B422-0A8532A0BE32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708501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9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160">
          <p15:clr>
            <a:srgbClr val="FBAE40"/>
          </p15:clr>
        </p15:guide>
        <p15:guide id="4" pos="42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428E6-CF0A-4089-8F38-61F097E68E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6783" y="609532"/>
            <a:ext cx="3924000" cy="392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054777"/>
            <a:ext cx="1512168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459765-89B4-4351-BBEC-CFEF136D8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641" y="267494"/>
            <a:ext cx="2156195" cy="540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9A4952-31BF-4DD3-93C4-817A1432DDD7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427624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4202">
          <p15:clr>
            <a:srgbClr val="FBAE40"/>
          </p15:clr>
        </p15:guide>
        <p15:guide id="4" pos="119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90515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83757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1170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63638"/>
            <a:ext cx="6480719" cy="316835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843558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12837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85872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967375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919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1563638"/>
            <a:ext cx="3028950" cy="31683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3024335" cy="318120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433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1949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953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140377" y="0"/>
            <a:ext cx="17118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1550788"/>
            <a:ext cx="4752527" cy="3181202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640" y="805459"/>
            <a:ext cx="475252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449014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24321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19367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968859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81967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000" y="0"/>
            <a:ext cx="3422972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88640" y="1851670"/>
            <a:ext cx="297033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3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3000" b="0">
                <a:solidFill>
                  <a:schemeClr val="accent2"/>
                </a:solidFill>
              </a:defRPr>
            </a:lvl2pPr>
            <a:lvl3pPr marL="0" indent="0">
              <a:spcBef>
                <a:spcPts val="165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684864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88640" y="1275605"/>
            <a:ext cx="5292588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33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638"/>
              </a:spcAft>
              <a:buNone/>
              <a:defRPr sz="3300" b="0">
                <a:solidFill>
                  <a:schemeClr val="bg1"/>
                </a:solidFill>
              </a:defRPr>
            </a:lvl2pPr>
            <a:lvl3pPr marL="0" indent="0">
              <a:buNone/>
              <a:defRPr sz="165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02902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41E1FC9-3980-4E46-9312-DA7C029CD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571750"/>
            <a:ext cx="27003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12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12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2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88641" y="915566"/>
            <a:ext cx="2700299" cy="1440160"/>
          </a:xfrm>
        </p:spPr>
        <p:txBody>
          <a:bodyPr anchor="b" anchorCtr="0">
            <a:noAutofit/>
          </a:bodyPr>
          <a:lstStyle>
            <a:lvl1pPr>
              <a:defRPr sz="27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E0A94-9062-4245-BCBD-B56F9FA274C9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4225723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A831076-3BA3-46D6-A8FE-E55C804AB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8640" y="2031690"/>
            <a:ext cx="3060000" cy="2268000"/>
          </a:xfrm>
        </p:spPr>
        <p:txBody>
          <a:bodyPr numCol="2" spcCol="252000">
            <a:normAutofit/>
          </a:bodyPr>
          <a:lstStyle>
            <a:lvl1pPr marL="0" indent="0" algn="l">
              <a:lnSpc>
                <a:spcPct val="90000"/>
              </a:lnSpc>
              <a:spcBef>
                <a:spcPts val="2250"/>
              </a:spcBef>
              <a:buNone/>
              <a:tabLst/>
              <a:defRPr sz="9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None/>
              <a:tabLst/>
              <a:defRPr sz="9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900">
                <a:solidFill>
                  <a:schemeClr val="tx1"/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1284313"/>
            <a:ext cx="2754306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925DB0-24CE-4FE9-814B-802A6C1163BC}"/>
              </a:ext>
            </a:extLst>
          </p:cNvPr>
          <p:cNvSpPr/>
          <p:nvPr userDrawn="1"/>
        </p:nvSpPr>
        <p:spPr>
          <a:xfrm>
            <a:off x="188640" y="4765206"/>
            <a:ext cx="244827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8635026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9915CB4-2D4D-4A5D-8BE1-3F957C88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3456384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3746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429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302895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29025" y="1665854"/>
            <a:ext cx="3028950" cy="306613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1028" y="4878250"/>
            <a:ext cx="276656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2859783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4096622"/>
            <a:ext cx="3456384" cy="27532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B394176-8A14-4941-A69F-70CA5B95E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045" y="4213358"/>
            <a:ext cx="2731179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ED4E66-F915-4EC3-A42A-8292F590C600}"/>
              </a:ext>
            </a:extLst>
          </p:cNvPr>
          <p:cNvSpPr/>
          <p:nvPr userDrawn="1"/>
        </p:nvSpPr>
        <p:spPr>
          <a:xfrm>
            <a:off x="188640" y="4850174"/>
            <a:ext cx="3528392" cy="103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750" dirty="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078097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6858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88640" y="1203599"/>
            <a:ext cx="5947524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27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88640" y="2922403"/>
            <a:ext cx="5400600" cy="273948"/>
          </a:xfrm>
        </p:spPr>
        <p:txBody>
          <a:bodyPr>
            <a:normAutofit/>
          </a:bodyPr>
          <a:lstStyle>
            <a:lvl1pPr marL="0" indent="0" algn="l">
              <a:buNone/>
              <a:defRPr sz="1500" b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437112" y="487656"/>
            <a:ext cx="2239112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750" dirty="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750" dirty="0">
                <a:solidFill>
                  <a:schemeClr val="bg1"/>
                </a:solidFill>
              </a:rPr>
            </a:br>
            <a:r>
              <a:rPr lang="en-AU" sz="750" dirty="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050165-7F48-4282-B851-839685579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641" y="267494"/>
            <a:ext cx="2731179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7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82223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029818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17642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41" y="987574"/>
            <a:ext cx="6480719" cy="3456384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96387" y="267494"/>
            <a:ext cx="6472973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1650" b="0">
                <a:solidFill>
                  <a:schemeClr val="accent2"/>
                </a:solidFill>
              </a:defRPr>
            </a:lvl2pPr>
            <a:lvl3pPr>
              <a:buNone/>
              <a:defRPr sz="2100">
                <a:solidFill>
                  <a:srgbClr val="00A9CE"/>
                </a:solidFill>
              </a:defRPr>
            </a:lvl3pPr>
            <a:lvl4pPr>
              <a:buNone/>
              <a:defRPr sz="2100">
                <a:solidFill>
                  <a:srgbClr val="00A9CE"/>
                </a:solidFill>
              </a:defRPr>
            </a:lvl4pPr>
            <a:lvl5pPr>
              <a:buNone/>
              <a:defRPr sz="21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68672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40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721" y="987574"/>
            <a:ext cx="3028950" cy="345638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125939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1120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98066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01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22" name="Picture 21"/>
          <p:cNvPicPr preferRelativeResize="0"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88640" y="195486"/>
            <a:ext cx="467737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703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698" r:id="rId11"/>
    <p:sldLayoutId id="2147483699" r:id="rId12"/>
    <p:sldLayoutId id="2147483663" r:id="rId13"/>
    <p:sldLayoutId id="2147483707" r:id="rId14"/>
    <p:sldLayoutId id="2147483664" r:id="rId15"/>
    <p:sldLayoutId id="2147483667" r:id="rId16"/>
    <p:sldLayoutId id="2147483665" r:id="rId17"/>
    <p:sldLayoutId id="2147483682" r:id="rId18"/>
    <p:sldLayoutId id="2147483681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6269238" y="4561860"/>
            <a:ext cx="43175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817" r:id="rId16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2F7BDC-06FA-464B-832D-07C6005225F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95486"/>
            <a:ext cx="989784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2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C70D06-DC3C-4DA8-BBFD-5AF197B5EA3F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350" y="4561860"/>
            <a:ext cx="91364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1D5348A-FD50-4E9C-9150-8CFCFCD92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88640" y="195486"/>
            <a:ext cx="1868703" cy="46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5904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372B389-C58B-4A4E-9BD2-3AA5DDB7D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76040" y="4561860"/>
            <a:ext cx="1724957" cy="43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346124" cy="1156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2650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805459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1550788"/>
            <a:ext cx="6480719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29D69D-38BD-4D68-9030-C24A87FA9C1D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SzPct val="9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640" y="242244"/>
            <a:ext cx="648072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641" y="987574"/>
            <a:ext cx="6480719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028" y="4878250"/>
            <a:ext cx="4562884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75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90183" y="4878250"/>
            <a:ext cx="216592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2384" y="2494957"/>
            <a:ext cx="6871097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9526" y="2728319"/>
            <a:ext cx="6856809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135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194" y="2719985"/>
            <a:ext cx="6875860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626BB0-421F-45FC-898B-98965B01538B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08" y="4762211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9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7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62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24000" indent="-162000" algn="l" defTabSz="68580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6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8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10000" indent="-162000" algn="l" defTabSz="685800" rtl="0" eaLnBrk="1" latinLnBrk="0" hangingPunct="1">
        <a:lnSpc>
          <a:spcPct val="90000"/>
        </a:lnSpc>
        <a:spcBef>
          <a:spcPts val="450"/>
        </a:spcBef>
        <a:buFont typeface="Calibri" pitchFamily="34" charset="0"/>
        <a:buChar char="•"/>
        <a:tabLst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7" Type="http://schemas.openxmlformats.org/officeDocument/2006/relationships/image" Target="../media/image21.emf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3.x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Worksheet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7" Type="http://schemas.openxmlformats.org/officeDocument/2006/relationships/image" Target="../media/image20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Relationship Id="rId6" Type="http://schemas.openxmlformats.org/officeDocument/2006/relationships/package" Target="../embeddings/Microsoft_Excel_Worksheet.xlsx"/><Relationship Id="rId5" Type="http://schemas.openxmlformats.org/officeDocument/2006/relationships/chart" Target="../charts/chart17.xml"/><Relationship Id="rId4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AU" dirty="0"/>
              <a:t>GPU kernels of YandaSoft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 brief introduction &amp; GPU Pacer Sprint results</a:t>
            </a:r>
          </a:p>
        </p:txBody>
      </p:sp>
      <p:sp>
        <p:nvSpPr>
          <p:cNvPr id="16" name="Footer Placeholder 2"/>
          <p:cNvSpPr txBox="1">
            <a:spLocks/>
          </p:cNvSpPr>
          <p:nvPr/>
        </p:nvSpPr>
        <p:spPr bwMode="auto">
          <a:xfrm>
            <a:off x="188641" y="4453902"/>
            <a:ext cx="2700300" cy="162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050" dirty="0">
                <a:latin typeface="Calibri" pitchFamily="34" charset="0"/>
              </a:rPr>
              <a:t>Ozgur Cekmer  |  18 October 2022</a:t>
            </a:r>
            <a:endParaRPr lang="en-US" sz="1050" dirty="0">
              <a:latin typeface="Calibri" pitchFamily="34" charset="0"/>
            </a:endParaRP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BC053E-FA36-EBDB-85A9-3F9BA6D15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6871500" cy="2577600"/>
          </a:xfrm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69A2BD-807C-8317-122C-8CFDF51DF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752" y="292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6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4AF86B-C54E-4744-AB30-CF2A6BCD4A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800" dirty="0"/>
              <a:t>Section 2</a:t>
            </a:r>
          </a:p>
          <a:p>
            <a:pPr lvl="1"/>
            <a:r>
              <a:rPr lang="en-US" sz="2000" dirty="0"/>
              <a:t>Results</a:t>
            </a:r>
          </a:p>
          <a:p>
            <a:pPr lvl="1"/>
            <a:endParaRPr lang="en-US" sz="2800" dirty="0"/>
          </a:p>
          <a:p>
            <a:pPr lvl="2"/>
            <a:r>
              <a:rPr lang="en-US" dirty="0"/>
              <a:t>Deconvolution</a:t>
            </a:r>
          </a:p>
          <a:p>
            <a:pPr lvl="2"/>
            <a:r>
              <a:rPr lang="en-US" dirty="0"/>
              <a:t>Gridding</a:t>
            </a:r>
          </a:p>
          <a:p>
            <a:pPr lvl="2"/>
            <a:r>
              <a:rPr lang="en-US" dirty="0"/>
              <a:t>Degridding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33D1-1F34-7320-6E61-A9C1CDA5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2231303"/>
            <a:ext cx="3413760" cy="6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2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12EC98-09F6-7724-C6E3-5B1A427BF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355534"/>
              </p:ext>
            </p:extLst>
          </p:nvPr>
        </p:nvGraphicFramePr>
        <p:xfrm>
          <a:off x="2319258" y="4460624"/>
          <a:ext cx="18796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5289382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4397810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5948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11.18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35989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6BDF98-2896-426F-E6F9-F362E51CD098}"/>
              </a:ext>
            </a:extLst>
          </p:cNvPr>
          <p:cNvSpPr txBox="1"/>
          <p:nvPr/>
        </p:nvSpPr>
        <p:spPr>
          <a:xfrm>
            <a:off x="17801" y="996352"/>
            <a:ext cx="3438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Benchmarking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Size: ~16M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 kernels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findPeak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subtractPSF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F705C-ABEC-34D5-86A0-DFDBD8B4937F}"/>
              </a:ext>
            </a:extLst>
          </p:cNvPr>
          <p:cNvSpPr txBox="1"/>
          <p:nvPr/>
        </p:nvSpPr>
        <p:spPr>
          <a:xfrm>
            <a:off x="3259058" y="680208"/>
            <a:ext cx="34380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main kernel: </a:t>
            </a:r>
            <a:r>
              <a:rPr lang="en-US" sz="1600" dirty="0" err="1"/>
              <a:t>findPeak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second kernel: </a:t>
            </a:r>
            <a:r>
              <a:rPr lang="en-US" sz="1600" dirty="0" err="1"/>
              <a:t>subtractPSF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CUDA kernels on TOPAZ (V100)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A3E48F5-D3AD-E732-CFF8-E0D48C6D0F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027948"/>
              </p:ext>
            </p:extLst>
          </p:nvPr>
        </p:nvGraphicFramePr>
        <p:xfrm>
          <a:off x="1556792" y="2434534"/>
          <a:ext cx="3225737" cy="1952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1636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12EC98-09F6-7724-C6E3-5B1A427BF9D9}"/>
              </a:ext>
            </a:extLst>
          </p:cNvPr>
          <p:cNvGraphicFramePr>
            <a:graphicFrameLocks noGrp="1"/>
          </p:cNvGraphicFramePr>
          <p:nvPr/>
        </p:nvGraphicFramePr>
        <p:xfrm>
          <a:off x="2319258" y="4460624"/>
          <a:ext cx="18796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5289382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44397810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5948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11.18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35989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46BDF98-2896-426F-E6F9-F362E51CD098}"/>
              </a:ext>
            </a:extLst>
          </p:cNvPr>
          <p:cNvSpPr txBox="1"/>
          <p:nvPr/>
        </p:nvSpPr>
        <p:spPr>
          <a:xfrm>
            <a:off x="17801" y="996352"/>
            <a:ext cx="343802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Benchmarking problem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Size: ~16M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2 kernels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findPeak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subtractPSF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F705C-ABEC-34D5-86A0-DFDBD8B4937F}"/>
              </a:ext>
            </a:extLst>
          </p:cNvPr>
          <p:cNvSpPr txBox="1"/>
          <p:nvPr/>
        </p:nvSpPr>
        <p:spPr>
          <a:xfrm>
            <a:off x="3259058" y="680208"/>
            <a:ext cx="343802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Shared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main kernel: </a:t>
            </a:r>
            <a:r>
              <a:rPr lang="en-US" sz="1600" dirty="0" err="1"/>
              <a:t>findPeak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 second kernel: </a:t>
            </a:r>
            <a:r>
              <a:rPr lang="en-US" sz="1600" dirty="0" err="1"/>
              <a:t>subtractPSF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CUDA kernels on TOPAZ (V100)</a:t>
            </a:r>
          </a:p>
        </p:txBody>
      </p:sp>
      <p:pic>
        <p:nvPicPr>
          <p:cNvPr id="16" name="Picture 15" descr="Timeline&#10;&#10;Description automatically generated with low confidence">
            <a:extLst>
              <a:ext uri="{FF2B5EF4-FFF2-40B4-BE49-F238E27FC236}">
                <a16:creationId xmlns:a16="http://schemas.microsoft.com/office/drawing/2014/main" id="{8AFD92FC-206C-A2D1-F98F-94D113567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5261"/>
            <a:ext cx="6858000" cy="13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3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1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A3E48F5-D3AD-E732-CFF8-E0D48C6D0F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7444010"/>
              </p:ext>
            </p:extLst>
          </p:nvPr>
        </p:nvGraphicFramePr>
        <p:xfrm>
          <a:off x="19627" y="2165212"/>
          <a:ext cx="3225737" cy="1952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17801" y="996352"/>
            <a:ext cx="34380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Codes </a:t>
            </a:r>
            <a:r>
              <a:rPr lang="en-US" sz="1600" dirty="0" err="1"/>
              <a:t>HIPified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A4EBD-9AFE-232C-A136-54ADFF207BCD}"/>
              </a:ext>
            </a:extLst>
          </p:cNvPr>
          <p:cNvSpPr txBox="1"/>
          <p:nvPr/>
        </p:nvSpPr>
        <p:spPr>
          <a:xfrm>
            <a:off x="2924944" y="745947"/>
            <a:ext cx="3438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HIP kernels on MULAN (MI100)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6EEC4EB-514E-8E3D-ACA0-427E17BC18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132366"/>
              </p:ext>
            </p:extLst>
          </p:nvPr>
        </p:nvGraphicFramePr>
        <p:xfrm>
          <a:off x="3202477" y="2165212"/>
          <a:ext cx="3635896" cy="2015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3CF164-7558-E971-A397-FFEE586359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119747"/>
              </p:ext>
            </p:extLst>
          </p:nvPr>
        </p:nvGraphicFramePr>
        <p:xfrm>
          <a:off x="1938855" y="4316405"/>
          <a:ext cx="2705100" cy="60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54605811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1868867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509306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4395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>
                          <a:effectLst/>
                        </a:rPr>
                        <a:t>TOPAZ</a:t>
                      </a:r>
                      <a:endParaRPr lang="en-AU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MULAN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28164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11.18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6.38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4213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491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17800" y="996352"/>
            <a:ext cx="614750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findPeak</a:t>
            </a:r>
            <a:r>
              <a:rPr lang="en-US" sz="1600" dirty="0"/>
              <a:t> was optimized: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 parallel reduction (AKA parallel sweep, tree approach, sequential addressing) was implemented with a grid-stride data 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2-step method was applied to extract the peak value and the index.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CUDA results on TOPAZ (V100).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CE070EEE-8F1C-7AD5-0ADA-3DA5AB1A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7962"/>
            <a:ext cx="6858000" cy="138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2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Optimisation</a:t>
            </a:r>
            <a:r>
              <a:rPr lang="en-US" sz="1600" b="1" dirty="0"/>
              <a:t>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17800" y="996352"/>
            <a:ext cx="6579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parallel sweep in 2-steps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A1DF2-18EC-ECCB-786D-E66F1C860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56" y="757772"/>
            <a:ext cx="2074912" cy="1778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0F73-D3AB-2268-47F1-A0E4A4D1EF16}"/>
              </a:ext>
            </a:extLst>
          </p:cNvPr>
          <p:cNvSpPr txBox="1"/>
          <p:nvPr/>
        </p:nvSpPr>
        <p:spPr>
          <a:xfrm>
            <a:off x="3307575" y="2530442"/>
            <a:ext cx="343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&lt;&lt;&lt;blocksPerGrid, threadsPerBlock&gt;&gt;&gt;</a:t>
            </a:r>
          </a:p>
        </p:txBody>
      </p:sp>
    </p:spTree>
    <p:extLst>
      <p:ext uri="{BB962C8B-B14F-4D97-AF65-F5344CB8AC3E}">
        <p14:creationId xmlns:p14="http://schemas.microsoft.com/office/powerpoint/2010/main" val="64363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/>
              <a:t>Optimisation</a:t>
            </a:r>
            <a:r>
              <a:rPr lang="en-US" sz="1600" b="1" dirty="0"/>
              <a:t> 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17800" y="996352"/>
            <a:ext cx="6579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parallel sweep in 2-steps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CDDD3-9999-2AE5-2F2F-2F2A1EB80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479" y="1632152"/>
            <a:ext cx="3377774" cy="294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B4B502-0663-3A2F-136D-9489FBDB1516}"/>
              </a:ext>
            </a:extLst>
          </p:cNvPr>
          <p:cNvSpPr txBox="1"/>
          <p:nvPr/>
        </p:nvSpPr>
        <p:spPr>
          <a:xfrm>
            <a:off x="3676253" y="2913745"/>
            <a:ext cx="2736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/>
              <a:t>Max value and location: </a:t>
            </a:r>
          </a:p>
          <a:p>
            <a:r>
              <a:rPr lang="en-AU" sz="1600" dirty="0"/>
              <a:t>Step 1: in each block</a:t>
            </a:r>
          </a:p>
          <a:p>
            <a:r>
              <a:rPr lang="en-AU" sz="1600" dirty="0"/>
              <a:t>Step 2: in the entire grid.</a:t>
            </a:r>
          </a:p>
          <a:p>
            <a:endParaRPr lang="en-AU" sz="1600" dirty="0"/>
          </a:p>
          <a:p>
            <a:r>
              <a:rPr lang="en-AU" sz="1600" b="1" dirty="0"/>
              <a:t>Launch Configuration:</a:t>
            </a:r>
          </a:p>
          <a:p>
            <a:r>
              <a:rPr lang="en-AU" sz="1600" dirty="0"/>
              <a:t>Step 1: &lt;&lt;&lt;256, 256&gt;&gt;&gt;</a:t>
            </a:r>
          </a:p>
          <a:p>
            <a:r>
              <a:rPr lang="en-AU" sz="1600" dirty="0"/>
              <a:t>Step 2: &lt;&lt;&lt;1, 256&gt;&gt;&gt;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A1DF2-18EC-ECCB-786D-E66F1C860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56" y="757772"/>
            <a:ext cx="2074912" cy="1778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70F73-D3AB-2268-47F1-A0E4A4D1EF16}"/>
              </a:ext>
            </a:extLst>
          </p:cNvPr>
          <p:cNvSpPr txBox="1"/>
          <p:nvPr/>
        </p:nvSpPr>
        <p:spPr>
          <a:xfrm>
            <a:off x="3307575" y="2530442"/>
            <a:ext cx="3438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&lt;&lt;&lt;blocksPerGrid, threadsPerBlock&gt;&gt;&gt;</a:t>
            </a:r>
          </a:p>
        </p:txBody>
      </p:sp>
    </p:spTree>
    <p:extLst>
      <p:ext uri="{BB962C8B-B14F-4D97-AF65-F5344CB8AC3E}">
        <p14:creationId xmlns:p14="http://schemas.microsoft.com/office/powerpoint/2010/main" val="3931769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5 - </a:t>
            </a:r>
            <a:r>
              <a:rPr lang="en-US" sz="1600" b="1" dirty="0" err="1"/>
              <a:t>findPeak</a:t>
            </a:r>
            <a:endParaRPr lang="en-US" sz="1600" b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92266B2-012F-BD1B-5B09-DBB91E1012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8057704"/>
              </p:ext>
            </p:extLst>
          </p:nvPr>
        </p:nvGraphicFramePr>
        <p:xfrm>
          <a:off x="184967" y="1082849"/>
          <a:ext cx="2996072" cy="1968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A153417-788C-C21B-7235-26C7489D96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7216814"/>
              </p:ext>
            </p:extLst>
          </p:nvPr>
        </p:nvGraphicFramePr>
        <p:xfrm>
          <a:off x="3428120" y="1082849"/>
          <a:ext cx="2996072" cy="1987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B119A74-4A02-EECA-BF62-11867E83A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56248"/>
              </p:ext>
            </p:extLst>
          </p:nvPr>
        </p:nvGraphicFramePr>
        <p:xfrm>
          <a:off x="1988840" y="3939902"/>
          <a:ext cx="3094903" cy="677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8391">
                  <a:extLst>
                    <a:ext uri="{9D8B030D-6E8A-4147-A177-3AD203B41FA5}">
                      <a16:colId xmlns:a16="http://schemas.microsoft.com/office/drawing/2014/main" val="143096371"/>
                    </a:ext>
                  </a:extLst>
                </a:gridCol>
                <a:gridCol w="514101">
                  <a:extLst>
                    <a:ext uri="{9D8B030D-6E8A-4147-A177-3AD203B41FA5}">
                      <a16:colId xmlns:a16="http://schemas.microsoft.com/office/drawing/2014/main" val="2208101009"/>
                    </a:ext>
                  </a:extLst>
                </a:gridCol>
                <a:gridCol w="517801">
                  <a:extLst>
                    <a:ext uri="{9D8B030D-6E8A-4147-A177-3AD203B41FA5}">
                      <a16:colId xmlns:a16="http://schemas.microsoft.com/office/drawing/2014/main" val="521558129"/>
                    </a:ext>
                  </a:extLst>
                </a:gridCol>
                <a:gridCol w="517801">
                  <a:extLst>
                    <a:ext uri="{9D8B030D-6E8A-4147-A177-3AD203B41FA5}">
                      <a16:colId xmlns:a16="http://schemas.microsoft.com/office/drawing/2014/main" val="4257149858"/>
                    </a:ext>
                  </a:extLst>
                </a:gridCol>
                <a:gridCol w="886809">
                  <a:extLst>
                    <a:ext uri="{9D8B030D-6E8A-4147-A177-3AD203B41FA5}">
                      <a16:colId xmlns:a16="http://schemas.microsoft.com/office/drawing/2014/main" val="2972495112"/>
                    </a:ext>
                  </a:extLst>
                </a:gridCol>
              </a:tblGrid>
              <a:tr h="150088"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u="none" strike="noStrike" dirty="0">
                          <a:effectLst/>
                        </a:rPr>
                        <a:t> 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Version 1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219151"/>
                  </a:ext>
                </a:extLst>
              </a:tr>
              <a:tr h="150088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 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TOPAZ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MULAN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TOPAZ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MULAN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023861"/>
                  </a:ext>
                </a:extLst>
              </a:tr>
              <a:tr h="29274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11.18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6.38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55.01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38.60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195448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A0D617B-0A8E-9204-1D22-8D50482BB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952810"/>
              </p:ext>
            </p:extLst>
          </p:nvPr>
        </p:nvGraphicFramePr>
        <p:xfrm>
          <a:off x="1988840" y="3168006"/>
          <a:ext cx="3073399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9467">
                  <a:extLst>
                    <a:ext uri="{9D8B030D-6E8A-4147-A177-3AD203B41FA5}">
                      <a16:colId xmlns:a16="http://schemas.microsoft.com/office/drawing/2014/main" val="2125302538"/>
                    </a:ext>
                  </a:extLst>
                </a:gridCol>
                <a:gridCol w="826966">
                  <a:extLst>
                    <a:ext uri="{9D8B030D-6E8A-4147-A177-3AD203B41FA5}">
                      <a16:colId xmlns:a16="http://schemas.microsoft.com/office/drawing/2014/main" val="93113715"/>
                    </a:ext>
                  </a:extLst>
                </a:gridCol>
                <a:gridCol w="826966">
                  <a:extLst>
                    <a:ext uri="{9D8B030D-6E8A-4147-A177-3AD203B41FA5}">
                      <a16:colId xmlns:a16="http://schemas.microsoft.com/office/drawing/2014/main" val="53019879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findPeak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MI100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14035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 vs 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18.42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19.92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434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27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5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6C975C-844F-9F61-4D81-158515EACAB9}"/>
              </a:ext>
            </a:extLst>
          </p:cNvPr>
          <p:cNvGraphicFramePr>
            <a:graphicFrameLocks/>
          </p:cNvGraphicFramePr>
          <p:nvPr/>
        </p:nvGraphicFramePr>
        <p:xfrm>
          <a:off x="99854" y="1561914"/>
          <a:ext cx="3113122" cy="194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AEA2B56-7031-843C-AAC4-99DDB1869B4A}"/>
              </a:ext>
            </a:extLst>
          </p:cNvPr>
          <p:cNvGraphicFramePr>
            <a:graphicFrameLocks/>
          </p:cNvGraphicFramePr>
          <p:nvPr/>
        </p:nvGraphicFramePr>
        <p:xfrm>
          <a:off x="3212976" y="1491630"/>
          <a:ext cx="3312368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7565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5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6C975C-844F-9F61-4D81-158515EACAB9}"/>
              </a:ext>
            </a:extLst>
          </p:cNvPr>
          <p:cNvGraphicFramePr>
            <a:graphicFrameLocks/>
          </p:cNvGraphicFramePr>
          <p:nvPr/>
        </p:nvGraphicFramePr>
        <p:xfrm>
          <a:off x="99854" y="1561914"/>
          <a:ext cx="3113122" cy="194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AEA2B56-7031-843C-AAC4-99DDB1869B4A}"/>
              </a:ext>
            </a:extLst>
          </p:cNvPr>
          <p:cNvGraphicFramePr>
            <a:graphicFrameLocks/>
          </p:cNvGraphicFramePr>
          <p:nvPr/>
        </p:nvGraphicFramePr>
        <p:xfrm>
          <a:off x="3212976" y="1491630"/>
          <a:ext cx="3312368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913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8641" y="1419622"/>
            <a:ext cx="6480719" cy="3384376"/>
          </a:xfrm>
        </p:spPr>
        <p:txBody>
          <a:bodyPr>
            <a:normAutofit fontScale="40000" lnSpcReduction="20000"/>
          </a:bodyPr>
          <a:lstStyle/>
          <a:p>
            <a:r>
              <a:rPr lang="en-AU" sz="2500" dirty="0"/>
              <a:t>Goals for the GPU PACER Sprint</a:t>
            </a:r>
          </a:p>
          <a:p>
            <a:pPr lvl="1"/>
            <a:r>
              <a:rPr lang="en-AU" sz="2500" dirty="0"/>
              <a:t>Kernels, operations, goals</a:t>
            </a:r>
          </a:p>
          <a:p>
            <a:pPr lvl="1"/>
            <a:r>
              <a:rPr lang="en-AU" sz="2200" dirty="0"/>
              <a:t>Convolution</a:t>
            </a:r>
          </a:p>
          <a:p>
            <a:pPr lvl="2"/>
            <a:r>
              <a:rPr lang="en-AU" sz="2200" dirty="0"/>
              <a:t>Gridding</a:t>
            </a:r>
          </a:p>
          <a:p>
            <a:pPr lvl="2"/>
            <a:r>
              <a:rPr lang="en-AU" sz="2200" dirty="0"/>
              <a:t>Degridding</a:t>
            </a:r>
          </a:p>
          <a:p>
            <a:pPr lvl="1"/>
            <a:r>
              <a:rPr lang="en-AU" sz="2200" dirty="0"/>
              <a:t>Deconvolution</a:t>
            </a:r>
          </a:p>
          <a:p>
            <a:pPr lvl="2"/>
            <a:r>
              <a:rPr lang="en-AU" sz="2200" dirty="0"/>
              <a:t>CLEAN</a:t>
            </a:r>
          </a:p>
          <a:p>
            <a:endParaRPr lang="en-AU" sz="2400" dirty="0"/>
          </a:p>
          <a:p>
            <a:r>
              <a:rPr lang="en-AU" sz="2500" dirty="0"/>
              <a:t>GPU PACER Sprint</a:t>
            </a:r>
          </a:p>
          <a:p>
            <a:pPr lvl="1"/>
            <a:r>
              <a:rPr lang="en-AU" sz="2200" dirty="0"/>
              <a:t>What is aimed:</a:t>
            </a:r>
          </a:p>
          <a:p>
            <a:pPr lvl="2"/>
            <a:r>
              <a:rPr lang="en-AU" sz="2200" dirty="0"/>
              <a:t>Performance results on Day 0</a:t>
            </a:r>
          </a:p>
          <a:p>
            <a:pPr lvl="1"/>
            <a:r>
              <a:rPr lang="en-AU" sz="2200" dirty="0"/>
              <a:t>What is achieved:</a:t>
            </a:r>
          </a:p>
          <a:p>
            <a:pPr lvl="2"/>
            <a:r>
              <a:rPr lang="en-AU" sz="2200" dirty="0"/>
              <a:t>Performance results on Day 5</a:t>
            </a:r>
          </a:p>
          <a:p>
            <a:endParaRPr lang="en-AU" sz="2500" dirty="0"/>
          </a:p>
          <a:p>
            <a:r>
              <a:rPr lang="en-AU" sz="2500" dirty="0"/>
              <a:t>Design Patterns</a:t>
            </a:r>
          </a:p>
          <a:p>
            <a:pPr lvl="1"/>
            <a:r>
              <a:rPr lang="en-AU" sz="2200" dirty="0"/>
              <a:t>Strategy pattern</a:t>
            </a:r>
          </a:p>
          <a:p>
            <a:pPr lvl="1"/>
            <a:r>
              <a:rPr lang="en-AU" sz="2200" dirty="0"/>
              <a:t>Factory pattern</a:t>
            </a:r>
          </a:p>
          <a:p>
            <a:pPr lvl="1"/>
            <a:r>
              <a:rPr lang="en-AU" sz="2200" dirty="0"/>
              <a:t>Implementation on the deconvolution code</a:t>
            </a:r>
          </a:p>
          <a:p>
            <a:endParaRPr lang="en-AU" sz="2500" dirty="0"/>
          </a:p>
          <a:p>
            <a:r>
              <a:rPr lang="en-AU" sz="2500" dirty="0"/>
              <a:t>Conclusions &amp; Future work</a:t>
            </a:r>
            <a:endParaRPr lang="en-AU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1DA73A-AE1F-4F27-9F65-4D4A8CE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2A84-CB05-B9BF-46BE-CCF56563A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3158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Högböm’s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5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6C975C-844F-9F61-4D81-158515EACA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820498"/>
              </p:ext>
            </p:extLst>
          </p:nvPr>
        </p:nvGraphicFramePr>
        <p:xfrm>
          <a:off x="116632" y="966089"/>
          <a:ext cx="3113122" cy="194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AEA2B56-7031-843C-AAC4-99DDB1869B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4209729"/>
              </p:ext>
            </p:extLst>
          </p:nvPr>
        </p:nvGraphicFramePr>
        <p:xfrm>
          <a:off x="3330714" y="881609"/>
          <a:ext cx="3312368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F57524B-50F1-88D7-4403-DF074AC6E6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601645"/>
              </p:ext>
            </p:extLst>
          </p:nvPr>
        </p:nvGraphicFramePr>
        <p:xfrm>
          <a:off x="1844824" y="3075806"/>
          <a:ext cx="3347864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21473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Degridding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0 vs Day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494D9-764B-B9A4-0923-F51B17969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" y="964538"/>
            <a:ext cx="6858000" cy="24018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41A0DF-862B-0268-BF3F-CA2131722BF3}"/>
              </a:ext>
            </a:extLst>
          </p:cNvPr>
          <p:cNvSpPr txBox="1"/>
          <p:nvPr/>
        </p:nvSpPr>
        <p:spPr>
          <a:xfrm>
            <a:off x="116632" y="3449286"/>
            <a:ext cx="62646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Parallel reduction to calculate the sum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 new launch configuration was applied</a:t>
            </a:r>
          </a:p>
          <a:p>
            <a:pPr lvl="1"/>
            <a:r>
              <a:rPr lang="en-US" sz="1600" b="1" dirty="0"/>
              <a:t>&lt;&lt;&lt;</a:t>
            </a:r>
            <a:r>
              <a:rPr lang="en-US" sz="1600" b="1" dirty="0" err="1"/>
              <a:t>gridSize</a:t>
            </a:r>
            <a:r>
              <a:rPr lang="en-US" sz="1600" b="1" dirty="0"/>
              <a:t>, </a:t>
            </a:r>
            <a:r>
              <a:rPr lang="en-US" sz="1600" b="1" dirty="0" err="1"/>
              <a:t>blockSize</a:t>
            </a:r>
            <a:r>
              <a:rPr lang="en-US" sz="1600" b="1" dirty="0"/>
              <a:t>&gt;&gt;&gt;</a:t>
            </a:r>
          </a:p>
          <a:p>
            <a:pPr lvl="1"/>
            <a:r>
              <a:rPr lang="en-US" sz="1600" b="1" dirty="0" err="1"/>
              <a:t>gridSize</a:t>
            </a:r>
            <a:r>
              <a:rPr lang="en-US" sz="1600" b="1" dirty="0"/>
              <a:t>:</a:t>
            </a:r>
            <a:r>
              <a:rPr lang="en-US" sz="1600" dirty="0"/>
              <a:t> # of blocks = separate data (computations are independent of other blocks)</a:t>
            </a:r>
          </a:p>
          <a:p>
            <a:pPr lvl="1"/>
            <a:r>
              <a:rPr lang="en-US" sz="1600" b="1" dirty="0" err="1"/>
              <a:t>blockSize</a:t>
            </a:r>
            <a:r>
              <a:rPr lang="en-US" sz="1600" b="1" dirty="0"/>
              <a:t>:</a:t>
            </a:r>
            <a:r>
              <a:rPr lang="en-US" sz="1600" dirty="0"/>
              <a:t> dim3(32, 32, 1)</a:t>
            </a:r>
          </a:p>
        </p:txBody>
      </p:sp>
    </p:spTree>
    <p:extLst>
      <p:ext uri="{BB962C8B-B14F-4D97-AF65-F5344CB8AC3E}">
        <p14:creationId xmlns:p14="http://schemas.microsoft.com/office/powerpoint/2010/main" val="19058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Degridding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767FD-60F6-E729-4C69-FDFC81459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75" y="1103457"/>
            <a:ext cx="2509243" cy="3585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A2AEE8-DF8C-7A1A-1D83-6BDB2D5FE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210" y="1419622"/>
            <a:ext cx="329801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5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Degridding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0 vs Day 5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CFB2453-D1DD-516A-4C5E-A895C9F315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8201585"/>
              </p:ext>
            </p:extLst>
          </p:nvPr>
        </p:nvGraphicFramePr>
        <p:xfrm>
          <a:off x="195563" y="1563638"/>
          <a:ext cx="3173669" cy="1730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E06392B-92A9-C8D4-0CA7-2A9BD2541F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767174"/>
              </p:ext>
            </p:extLst>
          </p:nvPr>
        </p:nvGraphicFramePr>
        <p:xfrm>
          <a:off x="3476219" y="1563638"/>
          <a:ext cx="3078088" cy="1730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B24064-1644-52C6-5049-3F714A367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043172"/>
              </p:ext>
            </p:extLst>
          </p:nvPr>
        </p:nvGraphicFramePr>
        <p:xfrm>
          <a:off x="1727811" y="3453344"/>
          <a:ext cx="33528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1054">
                  <a:extLst>
                    <a:ext uri="{9D8B030D-6E8A-4147-A177-3AD203B41FA5}">
                      <a16:colId xmlns:a16="http://schemas.microsoft.com/office/drawing/2014/main" val="1332072905"/>
                    </a:ext>
                  </a:extLst>
                </a:gridCol>
                <a:gridCol w="1103855">
                  <a:extLst>
                    <a:ext uri="{9D8B030D-6E8A-4147-A177-3AD203B41FA5}">
                      <a16:colId xmlns:a16="http://schemas.microsoft.com/office/drawing/2014/main" val="336279451"/>
                    </a:ext>
                  </a:extLst>
                </a:gridCol>
                <a:gridCol w="827891">
                  <a:extLst>
                    <a:ext uri="{9D8B030D-6E8A-4147-A177-3AD203B41FA5}">
                      <a16:colId xmlns:a16="http://schemas.microsoft.com/office/drawing/2014/main" val="671449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degridKernel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MI100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00990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 vs 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>
                          <a:effectLst/>
                        </a:rPr>
                        <a:t>2.48</a:t>
                      </a:r>
                      <a:endParaRPr lang="en-AU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2.17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5547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Degridding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AU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17ED116-8688-FF48-BB97-FC47528E9D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5848484"/>
              </p:ext>
            </p:extLst>
          </p:nvPr>
        </p:nvGraphicFramePr>
        <p:xfrm>
          <a:off x="-171400" y="627534"/>
          <a:ext cx="3530953" cy="24347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D054A39-84C6-A947-93BC-DAC226643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409290"/>
              </p:ext>
            </p:extLst>
          </p:nvPr>
        </p:nvGraphicFramePr>
        <p:xfrm>
          <a:off x="3268640" y="627534"/>
          <a:ext cx="3440040" cy="235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993CAF-EA42-8091-D68B-E64FADE197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397372"/>
              </p:ext>
            </p:extLst>
          </p:nvPr>
        </p:nvGraphicFramePr>
        <p:xfrm>
          <a:off x="3463296" y="3206487"/>
          <a:ext cx="2831852" cy="133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527800" imgH="3086100" progId="Excel.Sheet.12">
                  <p:embed/>
                </p:oleObj>
              </mc:Choice>
              <mc:Fallback>
                <p:oleObj name="Worksheet" r:id="rId4" imgW="6527800" imgH="3086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3296" y="3206487"/>
                        <a:ext cx="2831852" cy="1338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67AA518-4CAB-F82F-07F3-329D16EC70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634099"/>
              </p:ext>
            </p:extLst>
          </p:nvPr>
        </p:nvGraphicFramePr>
        <p:xfrm>
          <a:off x="415887" y="3358359"/>
          <a:ext cx="270510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410200" imgH="2070100" progId="Excel.Sheet.12">
                  <p:embed/>
                </p:oleObj>
              </mc:Choice>
              <mc:Fallback>
                <p:oleObj name="Worksheet" r:id="rId6" imgW="5410200" imgH="2070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5887" y="3358359"/>
                        <a:ext cx="2705100" cy="103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314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Degridding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57FB7-F551-3789-1C6B-A05F88838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" y="569137"/>
            <a:ext cx="3211857" cy="2453502"/>
          </a:xfrm>
          <a:prstGeom prst="rect">
            <a:avLst/>
          </a:prstGeom>
        </p:spPr>
      </p:pic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27E029F-E925-FC5C-AFED-77CFEED0CD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208790"/>
              </p:ext>
            </p:extLst>
          </p:nvPr>
        </p:nvGraphicFramePr>
        <p:xfrm>
          <a:off x="4327145" y="735382"/>
          <a:ext cx="1860601" cy="146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949700" imgH="3111500" progId="Excel.Sheet.12">
                  <p:embed/>
                </p:oleObj>
              </mc:Choice>
              <mc:Fallback>
                <p:oleObj name="Worksheet" r:id="rId3" imgW="3949700" imgH="3111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7145" y="735382"/>
                        <a:ext cx="1860601" cy="146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BA8758E-751D-0243-9DF6-619F9283C2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2939451"/>
              </p:ext>
            </p:extLst>
          </p:nvPr>
        </p:nvGraphicFramePr>
        <p:xfrm>
          <a:off x="473606" y="3082804"/>
          <a:ext cx="3011578" cy="2079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AE43CD0-6E8D-7467-D3D6-A37F382C0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822823"/>
              </p:ext>
            </p:extLst>
          </p:nvPr>
        </p:nvGraphicFramePr>
        <p:xfrm>
          <a:off x="3717032" y="3108899"/>
          <a:ext cx="2831852" cy="1338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527800" imgH="3086100" progId="Excel.Sheet.12">
                  <p:embed/>
                </p:oleObj>
              </mc:Choice>
              <mc:Fallback>
                <p:oleObj name="Worksheet" r:id="rId6" imgW="6527800" imgH="30861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C993CAF-EA42-8091-D68B-E64FADE197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17032" y="3108899"/>
                        <a:ext cx="2831852" cy="1338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382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0 vs Day 5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17A45CE-C110-DC76-D552-607D47D2C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580"/>
            <a:ext cx="6858000" cy="1381278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BF4B12F-23FE-D011-EDC5-B6347EB2D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0349"/>
            <a:ext cx="6381328" cy="21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16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– Gridding kernel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116632" y="627535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Day 0 vs Day 5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B08086B-453C-FE37-4960-349054C457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670746"/>
              </p:ext>
            </p:extLst>
          </p:nvPr>
        </p:nvGraphicFramePr>
        <p:xfrm>
          <a:off x="190936" y="1851670"/>
          <a:ext cx="2934072" cy="1731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600C7A-9DA4-821E-D523-DAAF9A3386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30224"/>
              </p:ext>
            </p:extLst>
          </p:nvPr>
        </p:nvGraphicFramePr>
        <p:xfrm>
          <a:off x="3645024" y="2585076"/>
          <a:ext cx="2324100" cy="40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20459">
                  <a:extLst>
                    <a:ext uri="{9D8B030D-6E8A-4147-A177-3AD203B41FA5}">
                      <a16:colId xmlns:a16="http://schemas.microsoft.com/office/drawing/2014/main" val="1253861131"/>
                    </a:ext>
                  </a:extLst>
                </a:gridCol>
                <a:gridCol w="903641">
                  <a:extLst>
                    <a:ext uri="{9D8B030D-6E8A-4147-A177-3AD203B41FA5}">
                      <a16:colId xmlns:a16="http://schemas.microsoft.com/office/drawing/2014/main" val="15281493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Gridding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V100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612566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1" u="none" strike="noStrike" dirty="0">
                          <a:effectLst/>
                        </a:rPr>
                        <a:t>Speedup vs Version 0</a:t>
                      </a:r>
                      <a:endParaRPr lang="en-A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u="none" strike="noStrike" dirty="0">
                          <a:effectLst/>
                        </a:rPr>
                        <a:t>4.04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0774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012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4AF86B-C54E-4744-AB30-CF2A6BCD4A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800" dirty="0"/>
              <a:t>Section 3</a:t>
            </a:r>
          </a:p>
          <a:p>
            <a:pPr lvl="1"/>
            <a:r>
              <a:rPr lang="en-US" sz="2000" dirty="0"/>
              <a:t>Version problems</a:t>
            </a:r>
          </a:p>
          <a:p>
            <a:pPr lvl="1"/>
            <a:endParaRPr lang="en-US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F565CA6-5BC6-053C-790B-DAA3ABDE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7408" y="1491630"/>
            <a:ext cx="3326156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20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Version problems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Too many different versions with the same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 to merge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0786B86-D8C0-7A38-9EAF-F3D1A5F6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75" y="1563638"/>
            <a:ext cx="3401536" cy="22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AFB7-771C-9F37-9B2B-B21E6A81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1271" y="1563638"/>
            <a:ext cx="3401535" cy="22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08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AU" sz="2000" dirty="0"/>
              <a:t>Stephen Ord | PI | CSIRO </a:t>
            </a:r>
          </a:p>
          <a:p>
            <a:pPr lvl="1"/>
            <a:r>
              <a:rPr lang="en-AU" sz="2000" dirty="0"/>
              <a:t>Daniel Mitchell | Developer | CSIRO </a:t>
            </a:r>
          </a:p>
          <a:p>
            <a:pPr lvl="1"/>
            <a:r>
              <a:rPr lang="en-AU" sz="2000" dirty="0"/>
              <a:t>Ozgur Cekmer | Developer | CSIRO </a:t>
            </a:r>
          </a:p>
          <a:p>
            <a:pPr lvl="1"/>
            <a:r>
              <a:rPr lang="en-AU" sz="2000" dirty="0"/>
              <a:t>Pero </a:t>
            </a:r>
            <a:r>
              <a:rPr lang="en-AU" sz="2000" dirty="0" err="1"/>
              <a:t>Manojlovic</a:t>
            </a:r>
            <a:r>
              <a:rPr lang="en-AU" sz="2000" dirty="0"/>
              <a:t> | Developer | CSIRO </a:t>
            </a:r>
          </a:p>
          <a:p>
            <a:pPr lvl="1"/>
            <a:r>
              <a:rPr lang="en-AU" sz="2000" dirty="0"/>
              <a:t>Pascal Elahi | Technical POC | Pawsey Centre</a:t>
            </a:r>
          </a:p>
          <a:p>
            <a:pPr lvl="1"/>
            <a:r>
              <a:rPr lang="en-AU" sz="2000" dirty="0"/>
              <a:t>Joseph Schoonover | Mentor | Fluid </a:t>
            </a:r>
            <a:r>
              <a:rPr lang="en-AU" sz="2000" dirty="0" err="1"/>
              <a:t>Numerics</a:t>
            </a:r>
            <a:endParaRPr lang="en-AU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1DA73A-AE1F-4F27-9F65-4D4A8CE5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Sprint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2A84-CB05-B9BF-46BE-CCF56563A0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80783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Version problems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Too many different versions with the same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Difficult to merge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0786B86-D8C0-7A38-9EAF-F3D1A5F6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375" y="1563638"/>
            <a:ext cx="3401536" cy="22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DAFB7-771C-9F37-9B2B-B21E6A812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1271" y="1563638"/>
            <a:ext cx="3401535" cy="220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395FB-C0A5-F4AA-2683-C0A6D3B2E168}"/>
              </a:ext>
            </a:extLst>
          </p:cNvPr>
          <p:cNvSpPr txBox="1"/>
          <p:nvPr/>
        </p:nvSpPr>
        <p:spPr>
          <a:xfrm>
            <a:off x="-8601" y="4052157"/>
            <a:ext cx="6683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Solution: </a:t>
            </a:r>
            <a:r>
              <a:rPr lang="en-US" sz="1600" b="1" dirty="0">
                <a:solidFill>
                  <a:srgbClr val="FF0000"/>
                </a:solidFill>
              </a:rPr>
              <a:t>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65302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Strategy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31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the aspects of your application that vary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Encapsulate that part and separate them from what stays the same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 to an interface, not an implementation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0786B86-D8C0-7A38-9EAF-F3D1A5F6F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0" y="1779662"/>
            <a:ext cx="2520280" cy="29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7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Strategy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32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the aspects of your application that vary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Encapsulate that part and separate them from what stays the same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 to an interface, not an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CE100-E1CF-6AA6-E662-3B36317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35646"/>
            <a:ext cx="3437834" cy="29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74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Strategy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Identify the aspects of your application that vary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Encapsulate that part and separate them from what stays the same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Program to an interface, not an implementation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CE100-E1CF-6AA6-E662-3B36317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" y="1635646"/>
            <a:ext cx="3437834" cy="2913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6156C8-D580-931E-A9E0-E3C6008C3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39" y="3291830"/>
            <a:ext cx="4002129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30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Strategy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34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Easy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CE100-E1CF-6AA6-E662-3B36317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60" y="1338907"/>
            <a:ext cx="3437834" cy="29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62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Strategy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Easy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CE100-E1CF-6AA6-E662-3B36317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752" y="1313385"/>
            <a:ext cx="3437834" cy="259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33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Strategy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36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Easy maintenance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CE100-E1CF-6AA6-E662-3B36317E8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752" y="1328775"/>
            <a:ext cx="4032449" cy="26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2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Factory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37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Tying your code to a concrete class can make 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More fragile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Less 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Limit the use of </a:t>
            </a:r>
            <a:r>
              <a:rPr lang="en-US" sz="1600" i="1" dirty="0">
                <a:solidFill>
                  <a:srgbClr val="FF0000"/>
                </a:solidFill>
              </a:rPr>
              <a:t>new</a:t>
            </a:r>
            <a:r>
              <a:rPr lang="en-US" sz="1600" dirty="0"/>
              <a:t> operator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Shouldn’t always be done in public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Can often lead to coupling problems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156C8-D580-931E-A9E0-E3C6008C3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44" y="2643758"/>
            <a:ext cx="4002129" cy="11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669F86-1EA9-073A-CA47-6020C998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00" y="1084786"/>
            <a:ext cx="1358508" cy="157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4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Factory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38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3DA44-5D48-4A1D-2BE5-0BF749EE618E}"/>
              </a:ext>
            </a:extLst>
          </p:cNvPr>
          <p:cNvSpPr txBox="1"/>
          <p:nvPr/>
        </p:nvSpPr>
        <p:spPr>
          <a:xfrm>
            <a:off x="-14456" y="699542"/>
            <a:ext cx="66838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Tying your code to a concrete class can make it: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More fragile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Less 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Limit the use of </a:t>
            </a:r>
            <a:r>
              <a:rPr lang="en-US" sz="1600" i="1" dirty="0">
                <a:solidFill>
                  <a:srgbClr val="FF0000"/>
                </a:solidFill>
              </a:rPr>
              <a:t>new</a:t>
            </a:r>
            <a:r>
              <a:rPr lang="en-US" sz="1600" dirty="0"/>
              <a:t> operator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Shouldn’t always be done in public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Can often lead to coupling problems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156C8-D580-931E-A9E0-E3C6008C3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5123" y="2427734"/>
            <a:ext cx="3984521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02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Factory Pattern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39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BF3728-961E-A37A-C038-18996EEAF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3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1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74AF86B-C54E-4744-AB30-CF2A6BCD4A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2800" dirty="0"/>
              <a:t>Section 1</a:t>
            </a:r>
          </a:p>
          <a:p>
            <a:pPr lvl="1"/>
            <a:r>
              <a:rPr lang="en-US" sz="2000" dirty="0"/>
              <a:t>Goals for the GPU PACER Sprint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B33D1-1F34-7320-6E61-A9C1CDA59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9000" y="1616040"/>
            <a:ext cx="341376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80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little bit information of Warmup issue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40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F832-35FB-B1DD-F406-9F8DFF0BF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0"/>
          <a:stretch/>
        </p:blipFill>
        <p:spPr>
          <a:xfrm>
            <a:off x="3861048" y="642937"/>
            <a:ext cx="2996952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C8FFE-C2D1-F73C-2E55-7283D7F0FFEB}"/>
              </a:ext>
            </a:extLst>
          </p:cNvPr>
          <p:cNvSpPr txBox="1"/>
          <p:nvPr/>
        </p:nvSpPr>
        <p:spPr>
          <a:xfrm>
            <a:off x="116632" y="696943"/>
            <a:ext cx="348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latest GPU code for CLEAN ran twice:</a:t>
            </a:r>
          </a:p>
          <a:p>
            <a:r>
              <a:rPr lang="en-AU" dirty="0"/>
              <a:t>t</a:t>
            </a:r>
            <a:r>
              <a:rPr lang="en-AU" baseline="-25000" dirty="0"/>
              <a:t>1</a:t>
            </a:r>
            <a:r>
              <a:rPr lang="en-AU" dirty="0"/>
              <a:t> = 3.91 s	t</a:t>
            </a:r>
            <a:r>
              <a:rPr lang="en-AU" baseline="-25000" dirty="0"/>
              <a:t>2</a:t>
            </a:r>
            <a:r>
              <a:rPr lang="en-AU" dirty="0"/>
              <a:t> = 2.62 s</a:t>
            </a:r>
          </a:p>
        </p:txBody>
      </p:sp>
    </p:spTree>
    <p:extLst>
      <p:ext uri="{BB962C8B-B14F-4D97-AF65-F5344CB8AC3E}">
        <p14:creationId xmlns:p14="http://schemas.microsoft.com/office/powerpoint/2010/main" val="2126882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little bit information of Warmup issue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41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F832-35FB-B1DD-F406-9F8DFF0BF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0"/>
          <a:stretch/>
        </p:blipFill>
        <p:spPr>
          <a:xfrm>
            <a:off x="3861048" y="642937"/>
            <a:ext cx="2996952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C8FFE-C2D1-F73C-2E55-7283D7F0FFEB}"/>
              </a:ext>
            </a:extLst>
          </p:cNvPr>
          <p:cNvSpPr txBox="1"/>
          <p:nvPr/>
        </p:nvSpPr>
        <p:spPr>
          <a:xfrm>
            <a:off x="116632" y="696943"/>
            <a:ext cx="348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latest GPU code for CLEAN ran twice:</a:t>
            </a:r>
          </a:p>
          <a:p>
            <a:r>
              <a:rPr lang="en-AU" dirty="0"/>
              <a:t>t</a:t>
            </a:r>
            <a:r>
              <a:rPr lang="en-AU" baseline="-25000" dirty="0"/>
              <a:t>1</a:t>
            </a:r>
            <a:r>
              <a:rPr lang="en-AU" dirty="0"/>
              <a:t> = 3.91 s	t</a:t>
            </a:r>
            <a:r>
              <a:rPr lang="en-AU" baseline="-25000" dirty="0"/>
              <a:t>2</a:t>
            </a:r>
            <a:r>
              <a:rPr lang="en-AU" dirty="0"/>
              <a:t> = 2.62 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A50AD-DD30-59A7-1498-372AC4C22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7" y="2074972"/>
            <a:ext cx="3429000" cy="1337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3B0547-C971-EBB9-C789-C575C18AECC2}"/>
              </a:ext>
            </a:extLst>
          </p:cNvPr>
          <p:cNvSpPr txBox="1"/>
          <p:nvPr/>
        </p:nvSpPr>
        <p:spPr>
          <a:xfrm>
            <a:off x="111317" y="1782470"/>
            <a:ext cx="3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warmup code:</a:t>
            </a:r>
          </a:p>
        </p:txBody>
      </p:sp>
    </p:spTree>
    <p:extLst>
      <p:ext uri="{BB962C8B-B14F-4D97-AF65-F5344CB8AC3E}">
        <p14:creationId xmlns:p14="http://schemas.microsoft.com/office/powerpoint/2010/main" val="351384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little bit information of Warmup issue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42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4F832-35FB-B1DD-F406-9F8DFF0BF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0"/>
          <a:stretch/>
        </p:blipFill>
        <p:spPr>
          <a:xfrm>
            <a:off x="3861048" y="642937"/>
            <a:ext cx="2996952" cy="385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C8FFE-C2D1-F73C-2E55-7283D7F0FFEB}"/>
              </a:ext>
            </a:extLst>
          </p:cNvPr>
          <p:cNvSpPr txBox="1"/>
          <p:nvPr/>
        </p:nvSpPr>
        <p:spPr>
          <a:xfrm>
            <a:off x="116632" y="696943"/>
            <a:ext cx="3483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latest GPU code for CLEAN ran twice:</a:t>
            </a:r>
          </a:p>
          <a:p>
            <a:r>
              <a:rPr lang="en-AU" dirty="0"/>
              <a:t>t</a:t>
            </a:r>
            <a:r>
              <a:rPr lang="en-AU" baseline="-25000" dirty="0"/>
              <a:t>1</a:t>
            </a:r>
            <a:r>
              <a:rPr lang="en-AU" dirty="0"/>
              <a:t> = 3.91 s	t</a:t>
            </a:r>
            <a:r>
              <a:rPr lang="en-AU" baseline="-25000" dirty="0"/>
              <a:t>2</a:t>
            </a:r>
            <a:r>
              <a:rPr lang="en-AU" dirty="0"/>
              <a:t> = 2.62 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3A50AD-DD30-59A7-1498-372AC4C22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7" y="2074972"/>
            <a:ext cx="3429000" cy="13372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3B0547-C971-EBB9-C789-C575C18AECC2}"/>
              </a:ext>
            </a:extLst>
          </p:cNvPr>
          <p:cNvSpPr txBox="1"/>
          <p:nvPr/>
        </p:nvSpPr>
        <p:spPr>
          <a:xfrm>
            <a:off x="111317" y="1782470"/>
            <a:ext cx="348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warmup code: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4DB851-90D9-0154-96BF-46321B00C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79" y="3503050"/>
            <a:ext cx="3065388" cy="128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66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Conclusions &amp; Future work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43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DF378-C1A8-2CE8-644B-6492D1121778}"/>
              </a:ext>
            </a:extLst>
          </p:cNvPr>
          <p:cNvSpPr txBox="1"/>
          <p:nvPr/>
        </p:nvSpPr>
        <p:spPr>
          <a:xfrm>
            <a:off x="335615" y="699542"/>
            <a:ext cx="61867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Achieved the following speedups (benchmark problem size: ~16M):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CLEAN ~39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Gridding ~51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Degridding ~309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Simple hipification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hipify-perl</a:t>
            </a:r>
            <a:r>
              <a:rPr lang="en-US" sz="1600" dirty="0"/>
              <a:t> worked great; there is a few exceptions, which were converted manually (mostly </a:t>
            </a:r>
            <a:r>
              <a:rPr lang="en-US" sz="1600" dirty="0" err="1"/>
              <a:t>cuComplex</a:t>
            </a:r>
            <a:r>
              <a:rPr lang="en-US" sz="1600" dirty="0"/>
              <a:t> functions)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rocprof</a:t>
            </a:r>
            <a:r>
              <a:rPr lang="en-US" sz="1600" dirty="0"/>
              <a:t> worked great to observe the code timeline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Collecting flops and bytes/s would be great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Roofline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very interesting WARM-UP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Future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Ready to pass to multi-GPUs on CLEAN &amp; Degridding codes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CLEAN runs for bigger problem sizes.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more room to optimize the Gridding kernel.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Clean-up the benchmark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2182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F2DA4D-7D48-C1C5-0E6B-0AD5CFC9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8589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89040" y="987572"/>
            <a:ext cx="3024336" cy="3574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Initial versions</a:t>
            </a:r>
            <a:endParaRPr lang="en-US" dirty="0"/>
          </a:p>
          <a:p>
            <a:r>
              <a:rPr lang="en-US" dirty="0"/>
              <a:t>CUDA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Target</a:t>
            </a: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HIP</a:t>
            </a:r>
          </a:p>
          <a:p>
            <a:r>
              <a:rPr lang="en-US" b="1" dirty="0">
                <a:solidFill>
                  <a:srgbClr val="0070C0"/>
                </a:solidFill>
              </a:rPr>
              <a:t>Performance optimization for the kernels</a:t>
            </a:r>
            <a:endParaRPr lang="en-US" dirty="0"/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GPU Kernels of YandaSoft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6E61A3-0342-8C39-D18B-B304D24318E9}"/>
              </a:ext>
            </a:extLst>
          </p:cNvPr>
          <p:cNvSpPr txBox="1">
            <a:spLocks/>
          </p:cNvSpPr>
          <p:nvPr/>
        </p:nvSpPr>
        <p:spPr>
          <a:xfrm>
            <a:off x="188640" y="987573"/>
            <a:ext cx="3168352" cy="3456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•"/>
              <a:tabLst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/>
              <a:t>Convolution</a:t>
            </a:r>
          </a:p>
          <a:p>
            <a:r>
              <a:rPr lang="en-US" dirty="0"/>
              <a:t>Gridding</a:t>
            </a:r>
          </a:p>
          <a:p>
            <a:r>
              <a:rPr lang="en-US" dirty="0"/>
              <a:t>Degridding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b="1" dirty="0"/>
              <a:t>Deconvolution</a:t>
            </a:r>
          </a:p>
          <a:p>
            <a:r>
              <a:rPr lang="en-US" dirty="0" err="1"/>
              <a:t>Högböm</a:t>
            </a:r>
            <a:r>
              <a:rPr lang="en-US" dirty="0"/>
              <a:t> CLEAN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Operations</a:t>
            </a:r>
          </a:p>
          <a:p>
            <a:r>
              <a:rPr lang="en-US" dirty="0"/>
              <a:t>Matrix ops</a:t>
            </a:r>
          </a:p>
          <a:p>
            <a:r>
              <a:rPr lang="en-US" dirty="0"/>
              <a:t>Reductions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44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25" y="4430872"/>
            <a:ext cx="6120680" cy="49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* Adapted from Figure 6.3 of Big Data of Astronomy, Chapter 6 - Processing data of correlation on GPU, Y. Zhu, J. Hou, Y. Song, Y. Zheng, T. Huang, H. Wu, 2020.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- Gridding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3C2-37F7-12E5-8349-FE406AE1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" y="621443"/>
            <a:ext cx="2712690" cy="3585740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A0CE287-0442-AB02-C120-DCC6ACEA3228}"/>
              </a:ext>
            </a:extLst>
          </p:cNvPr>
          <p:cNvSpPr txBox="1">
            <a:spLocks/>
          </p:cNvSpPr>
          <p:nvPr/>
        </p:nvSpPr>
        <p:spPr>
          <a:xfrm>
            <a:off x="3429000" y="750798"/>
            <a:ext cx="3168352" cy="34563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62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4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6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10000" indent="-162000" algn="l" defTabSz="685800" rtl="0" eaLnBrk="1" latinLnBrk="0" hangingPunct="1">
              <a:lnSpc>
                <a:spcPct val="90000"/>
              </a:lnSpc>
              <a:spcBef>
                <a:spcPts val="450"/>
              </a:spcBef>
              <a:buFont typeface="Calibri" pitchFamily="34" charset="0"/>
              <a:buChar char="•"/>
              <a:tabLst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/>
              <a:t>Gridding</a:t>
            </a:r>
          </a:p>
          <a:p>
            <a:r>
              <a:rPr lang="en-US" sz="1600" dirty="0"/>
              <a:t>To utilize FFT, the visibility data must be transformed to a regular grid.</a:t>
            </a:r>
          </a:p>
          <a:p>
            <a:endParaRPr lang="en-US" sz="1600" dirty="0"/>
          </a:p>
          <a:p>
            <a:r>
              <a:rPr lang="en-US" sz="1600" dirty="0"/>
              <a:t>This method is called convolutional sampling.</a:t>
            </a:r>
          </a:p>
          <a:p>
            <a:endParaRPr lang="en-US" sz="1600" dirty="0"/>
          </a:p>
          <a:p>
            <a:r>
              <a:rPr lang="en-US" sz="1600" dirty="0"/>
              <a:t>The visibility data are sampled at discrete locations in a 2D space.</a:t>
            </a:r>
          </a:p>
          <a:p>
            <a:endParaRPr lang="en-US" sz="1600" dirty="0"/>
          </a:p>
          <a:p>
            <a:r>
              <a:rPr lang="en-US" sz="1600" dirty="0"/>
              <a:t>These data are then converted into a smooth function by convolving with a finite-size kernel.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701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25" y="4430872"/>
            <a:ext cx="6120680" cy="49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* Adapted from Figure 6.3 of Big Data of Astronomy, Chapter 6 - Processing data of correlation on GPU, Y. Zhu, J. Hou, Y. Song, Y. Zheng, T. Huang, H. Wu, 2020.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- Gridding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3C2-37F7-12E5-8349-FE406AE1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" y="621443"/>
            <a:ext cx="2712690" cy="3585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C52A0-D546-CFEF-6B75-BD45FC5C6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87" y="621443"/>
            <a:ext cx="2509243" cy="3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9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25" y="4430872"/>
            <a:ext cx="6120680" cy="495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* Adapted from Figure 6.3 of Big Data of Astronomy, Chapter 6 - Processing data of correlation on GPU, Y. Zhu, J. Hou, Y. Song, Y. Zheng, T. Huang, H. Wu, 2020.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 - Degridding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733C2-37F7-12E5-8349-FE406AE1B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25" y="621443"/>
            <a:ext cx="2712690" cy="3585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C52A0-D546-CFEF-6B75-BD45FC5C6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7425" y="621443"/>
            <a:ext cx="2503966" cy="35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Methodology</a:t>
            </a:r>
          </a:p>
          <a:p>
            <a:r>
              <a:rPr lang="en-US" dirty="0"/>
              <a:t>Start with the dirty image</a:t>
            </a:r>
          </a:p>
          <a:p>
            <a:r>
              <a:rPr lang="en-US" dirty="0"/>
              <a:t>Find the brightest pixel</a:t>
            </a:r>
          </a:p>
          <a:p>
            <a:r>
              <a:rPr lang="en-US" dirty="0"/>
              <a:t>Subtract a fraction (loop gain: around 0.1) of the dirty beam from the dirty image at the location of that brightest pixel.</a:t>
            </a:r>
          </a:p>
          <a:p>
            <a:r>
              <a:rPr lang="en-US" dirty="0"/>
              <a:t>The subtracted image is called the residual image.</a:t>
            </a:r>
          </a:p>
          <a:p>
            <a:r>
              <a:rPr lang="en-US" dirty="0"/>
              <a:t>Find the new brightest pixel.</a:t>
            </a:r>
          </a:p>
          <a:p>
            <a:r>
              <a:rPr lang="en-US" dirty="0"/>
              <a:t>Continue the loop until a threshold is reached.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Deconvolution – </a:t>
            </a:r>
            <a:r>
              <a:rPr lang="en-US" sz="2400" dirty="0" err="1"/>
              <a:t>Hogbom’s</a:t>
            </a:r>
            <a:r>
              <a:rPr lang="en-US" sz="2400" dirty="0"/>
              <a:t> CLEAN algorithm</a:t>
            </a:r>
            <a:endParaRPr lang="en-AU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EFE8B-AC3B-46F2-1B49-B8579C887A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98388576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6B90C4CF-B0F5-4209-BE14-051D5664A281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408BDADB-6D93-4A13-AF72-C46E5440ED17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5CE4639B-3A2D-449B-AB61-7D12D1ACE1C8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405694E4-E1A9-4199-ADF1-7D36E7CCD99F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9BFB3A13-B0BA-469A-8174-381BAA559A3C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024568F6-A39F-42B5-877A-C19ADA39AE4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810C8F8A-A1AA-48F5-8FFE-2D49E38A1277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Standard.potx" id="{59F51A15-65FC-4813-8CF8-C7471B1944D0}" vid="{80B7DC6D-52C7-425A-87E6-F61D869AA871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7163</TotalTime>
  <Words>1397</Words>
  <Application>Microsoft Macintosh PowerPoint</Application>
  <PresentationFormat>Custom</PresentationFormat>
  <Paragraphs>329</Paragraphs>
  <Slides>44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Calibri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Worksheet</vt:lpstr>
      <vt:lpstr>Microsoft Excel Worksheet</vt:lpstr>
      <vt:lpstr>GPU kernels of YandaSoft</vt:lpstr>
      <vt:lpstr>Contents</vt:lpstr>
      <vt:lpstr>Sprint Team</vt:lpstr>
      <vt:lpstr>PowerPoint Presentation</vt:lpstr>
      <vt:lpstr>GPU Kernels of YandaSoft</vt:lpstr>
      <vt:lpstr>Convolution - Gridding</vt:lpstr>
      <vt:lpstr>Convolution - Gridding</vt:lpstr>
      <vt:lpstr>Convolution - Degridding</vt:lpstr>
      <vt:lpstr>Deconvolution – Hogbom’s CLEAN algorithm</vt:lpstr>
      <vt:lpstr>PowerPoint Presentation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Deconvolution – Högböm’s Clean Algorithm</vt:lpstr>
      <vt:lpstr>Convolution – Degridding kernel</vt:lpstr>
      <vt:lpstr>Convolution – Degridding kernel</vt:lpstr>
      <vt:lpstr>Convolution – Degridding kernel</vt:lpstr>
      <vt:lpstr>Convolution – Degridding kernel</vt:lpstr>
      <vt:lpstr>Convolution – Degridding kernel</vt:lpstr>
      <vt:lpstr>Convolution – Gridding kernel</vt:lpstr>
      <vt:lpstr>Convolution – Gridding kernel</vt:lpstr>
      <vt:lpstr>PowerPoint Presentation</vt:lpstr>
      <vt:lpstr>Version problems</vt:lpstr>
      <vt:lpstr>Version problems</vt:lpstr>
      <vt:lpstr>Strategy Pattern</vt:lpstr>
      <vt:lpstr>Strategy Pattern</vt:lpstr>
      <vt:lpstr>Strategy Pattern</vt:lpstr>
      <vt:lpstr>Strategy Pattern</vt:lpstr>
      <vt:lpstr>Strategy Pattern</vt:lpstr>
      <vt:lpstr>Strategy Pattern</vt:lpstr>
      <vt:lpstr>Factory Pattern</vt:lpstr>
      <vt:lpstr>Factory Pattern</vt:lpstr>
      <vt:lpstr>Factory Pattern</vt:lpstr>
      <vt:lpstr>A little bit information of Warmup issue</vt:lpstr>
      <vt:lpstr>A little bit information of Warmup issue</vt:lpstr>
      <vt:lpstr>A little bit information of Warmup issue</vt:lpstr>
      <vt:lpstr>Conclusions &amp; Future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a CSIRO branded template</dc:title>
  <dc:creator>Cekmer, Ozgur (S&amp;A, Kensington WA)</dc:creator>
  <cp:lastModifiedBy>Cekmer, Ozgur (S&amp;A, Kensington WA)</cp:lastModifiedBy>
  <cp:revision>44</cp:revision>
  <dcterms:created xsi:type="dcterms:W3CDTF">2022-05-30T11:29:08Z</dcterms:created>
  <dcterms:modified xsi:type="dcterms:W3CDTF">2022-10-25T09:39:32Z</dcterms:modified>
</cp:coreProperties>
</file>